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Lst>
  <p:sldSz cx="9144000" cy="6858000"/>
  <p:notesSz cx="6858000" cy="9144000"/>
  <p:defaultTextStyle>
    <a:lvl1pPr>
      <a:defRPr sz="4000">
        <a:latin typeface="Arial Bold"/>
        <a:ea typeface="Arial Bold"/>
        <a:cs typeface="Arial Bold"/>
        <a:sym typeface="Arial Bold"/>
      </a:defRPr>
    </a:lvl1pPr>
    <a:lvl2pPr indent="457200">
      <a:defRPr sz="4000">
        <a:latin typeface="Arial Bold"/>
        <a:ea typeface="Arial Bold"/>
        <a:cs typeface="Arial Bold"/>
        <a:sym typeface="Arial Bold"/>
      </a:defRPr>
    </a:lvl2pPr>
    <a:lvl3pPr indent="914400">
      <a:defRPr sz="4000">
        <a:latin typeface="Arial Bold"/>
        <a:ea typeface="Arial Bold"/>
        <a:cs typeface="Arial Bold"/>
        <a:sym typeface="Arial Bold"/>
      </a:defRPr>
    </a:lvl3pPr>
    <a:lvl4pPr indent="1371600">
      <a:defRPr sz="4000">
        <a:latin typeface="Arial Bold"/>
        <a:ea typeface="Arial Bold"/>
        <a:cs typeface="Arial Bold"/>
        <a:sym typeface="Arial Bold"/>
      </a:defRPr>
    </a:lvl4pPr>
    <a:lvl5pPr indent="1828800">
      <a:defRPr sz="4000">
        <a:latin typeface="Arial Bold"/>
        <a:ea typeface="Arial Bold"/>
        <a:cs typeface="Arial Bold"/>
        <a:sym typeface="Arial Bold"/>
      </a:defRPr>
    </a:lvl5pPr>
    <a:lvl6pPr>
      <a:defRPr sz="4000">
        <a:latin typeface="Arial Bold"/>
        <a:ea typeface="Arial Bold"/>
        <a:cs typeface="Arial Bold"/>
        <a:sym typeface="Arial Bold"/>
      </a:defRPr>
    </a:lvl6pPr>
    <a:lvl7pPr>
      <a:defRPr sz="4000">
        <a:latin typeface="Arial Bold"/>
        <a:ea typeface="Arial Bold"/>
        <a:cs typeface="Arial Bold"/>
        <a:sym typeface="Arial Bold"/>
      </a:defRPr>
    </a:lvl7pPr>
    <a:lvl8pPr>
      <a:defRPr sz="4000">
        <a:latin typeface="Arial Bold"/>
        <a:ea typeface="Arial Bold"/>
        <a:cs typeface="Arial Bold"/>
        <a:sym typeface="Arial Bold"/>
      </a:defRPr>
    </a:lvl8pPr>
    <a:lvl9pPr>
      <a:defRPr sz="4000">
        <a:latin typeface="Arial Bold"/>
        <a:ea typeface="Arial Bold"/>
        <a:cs typeface="Arial Bold"/>
        <a:sym typeface="Arial Bold"/>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CA"/>
          </a:solidFill>
        </a:fill>
      </a:tcStyle>
    </a:wholeTbl>
    <a:band2H>
      <a:tcTxStyle b="def" i="def"/>
      <a:tcStyle>
        <a:tcBdr/>
        <a:fill>
          <a:solidFill>
            <a:srgbClr val="FFFFE6"/>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00"/>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00"/>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00"/>
          </a:solidFill>
        </a:fill>
      </a:tcStyle>
    </a:firstRow>
  </a:tblStyle>
  <a:tblStyle styleId="{C7B018BB-80A7-4F77-B60F-C8B233D01FF8}"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2E2E2"/>
          </a:solidFill>
        </a:fill>
      </a:tcStyle>
    </a:wholeTbl>
    <a:band2H>
      <a:tcTxStyle b="def" i="def"/>
      <a:tcStyle>
        <a:tcBdr/>
        <a:fill>
          <a:solidFill>
            <a:srgbClr val="F1F1F1"/>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AAAAA"/>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AAAAA"/>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AAAAA"/>
          </a:solidFill>
        </a:fill>
      </a:tcStyle>
    </a:firstRow>
  </a:tblStyle>
  <a:tblStyle styleId="{EEE7283C-3CF3-47DC-8721-378D4A62B228}"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6CACA"/>
          </a:solidFill>
        </a:fill>
      </a:tcStyle>
    </a:wholeTbl>
    <a:band2H>
      <a:tcTxStyle b="def" i="def"/>
      <a:tcStyle>
        <a:tcBdr/>
        <a:fill>
          <a:solidFill>
            <a:srgbClr val="FAE6E6"/>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70000"/>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70000"/>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70000"/>
          </a:solidFill>
        </a:fill>
      </a:tcStyle>
    </a:firstRow>
  </a:tblStyle>
  <a:tblStyle styleId="{CF821DB8-F4EB-4A41-A1BA-3FCAFE7338EE}" styleName="">
    <a:tblBg/>
    <a:wholeTbl>
      <a:tcTxStyle b="on" i="on">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n">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00"/>
          </a:solidFill>
        </a:fill>
      </a:tcStyle>
    </a:firstCol>
    <a:lastRow>
      <a:tcTxStyle b="on" i="on">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00"/>
          </a:solidFill>
        </a:fill>
      </a:tcStyle>
    </a:firstRow>
  </a:tblStyle>
  <a:tblStyle styleId="{33BA23B1-9221-436E-865A-0063620EA4FD}"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b="def" i="def"/>
      <a:tcStyle>
        <a:tcBdr/>
        <a:fill>
          <a:solidFill>
            <a:srgbClr val="E6E6E6"/>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alpha val="20000"/>
            </a:srgbClr>
          </a:solidFill>
        </a:fill>
      </a:tcStyle>
    </a:wholeTbl>
    <a:band2H>
      <a:tcTxStyle b="def" i="def"/>
      <a:tcStyle>
        <a:tcBdr/>
        <a:fill>
          <a:solidFill>
            <a:srgbClr val="FFFFFF"/>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alpha val="20000"/>
            </a:srgbClr>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508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no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254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hape 26"/>
          <p:cNvSpPr/>
          <p:nvPr>
            <p:ph type="sldImg"/>
          </p:nvPr>
        </p:nvSpPr>
        <p:spPr>
          <a:xfrm>
            <a:off x="1143000" y="685800"/>
            <a:ext cx="4572000" cy="3429000"/>
          </a:xfrm>
          <a:prstGeom prst="rect">
            <a:avLst/>
          </a:prstGeom>
        </p:spPr>
        <p:txBody>
          <a:bodyPr/>
          <a:lstStyle/>
          <a:p>
            <a:pPr lvl="0"/>
          </a:p>
        </p:txBody>
      </p:sp>
      <p:sp>
        <p:nvSpPr>
          <p:cNvPr id="27" name="Shape 27"/>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mj-lt"/>
        <a:ea typeface="+mj-ea"/>
        <a:cs typeface="+mj-cs"/>
        <a:sym typeface="Avenir Roman"/>
      </a:defRPr>
    </a:lvl1pPr>
    <a:lvl2pPr indent="228600" defTabSz="457200">
      <a:lnSpc>
        <a:spcPct val="125000"/>
      </a:lnSpc>
      <a:defRPr sz="2400">
        <a:latin typeface="+mj-lt"/>
        <a:ea typeface="+mj-ea"/>
        <a:cs typeface="+mj-cs"/>
        <a:sym typeface="Avenir Roman"/>
      </a:defRPr>
    </a:lvl2pPr>
    <a:lvl3pPr indent="457200" defTabSz="457200">
      <a:lnSpc>
        <a:spcPct val="125000"/>
      </a:lnSpc>
      <a:defRPr sz="2400">
        <a:latin typeface="+mj-lt"/>
        <a:ea typeface="+mj-ea"/>
        <a:cs typeface="+mj-cs"/>
        <a:sym typeface="Avenir Roman"/>
      </a:defRPr>
    </a:lvl3pPr>
    <a:lvl4pPr indent="685800" defTabSz="457200">
      <a:lnSpc>
        <a:spcPct val="125000"/>
      </a:lnSpc>
      <a:defRPr sz="2400">
        <a:latin typeface="+mj-lt"/>
        <a:ea typeface="+mj-ea"/>
        <a:cs typeface="+mj-cs"/>
        <a:sym typeface="Avenir Roman"/>
      </a:defRPr>
    </a:lvl4pPr>
    <a:lvl5pPr indent="914400" defTabSz="457200">
      <a:lnSpc>
        <a:spcPct val="125000"/>
      </a:lnSpc>
      <a:defRPr sz="2400">
        <a:latin typeface="+mj-lt"/>
        <a:ea typeface="+mj-ea"/>
        <a:cs typeface="+mj-cs"/>
        <a:sym typeface="Avenir Roman"/>
      </a:defRPr>
    </a:lvl5pPr>
    <a:lvl6pPr indent="1143000" defTabSz="457200">
      <a:lnSpc>
        <a:spcPct val="125000"/>
      </a:lnSpc>
      <a:defRPr sz="2400">
        <a:latin typeface="+mj-lt"/>
        <a:ea typeface="+mj-ea"/>
        <a:cs typeface="+mj-cs"/>
        <a:sym typeface="Avenir Roman"/>
      </a:defRPr>
    </a:lvl6pPr>
    <a:lvl7pPr indent="1371600" defTabSz="457200">
      <a:lnSpc>
        <a:spcPct val="125000"/>
      </a:lnSpc>
      <a:defRPr sz="2400">
        <a:latin typeface="+mj-lt"/>
        <a:ea typeface="+mj-ea"/>
        <a:cs typeface="+mj-cs"/>
        <a:sym typeface="Avenir Roman"/>
      </a:defRPr>
    </a:lvl7pPr>
    <a:lvl8pPr indent="1600200" defTabSz="457200">
      <a:lnSpc>
        <a:spcPct val="125000"/>
      </a:lnSpc>
      <a:defRPr sz="2400">
        <a:latin typeface="+mj-lt"/>
        <a:ea typeface="+mj-ea"/>
        <a:cs typeface="+mj-cs"/>
        <a:sym typeface="Avenir Roman"/>
      </a:defRPr>
    </a:lvl8pPr>
    <a:lvl9pPr indent="1828800" defTabSz="457200">
      <a:lnSpc>
        <a:spcPct val="125000"/>
      </a:lnSpc>
      <a:defRPr sz="2400">
        <a:latin typeface="+mj-lt"/>
        <a:ea typeface="+mj-ea"/>
        <a:cs typeface="+mj-cs"/>
        <a:sym typeface="Avenir Roman"/>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8" name="Shape 8"/>
          <p:cNvSpPr/>
          <p:nvPr>
            <p:ph type="title"/>
          </p:nvPr>
        </p:nvSpPr>
        <p:spPr>
          <a:prstGeom prst="rect">
            <a:avLst/>
          </a:prstGeom>
        </p:spPr>
        <p:txBody>
          <a:bodyPr/>
          <a:lstStyle/>
          <a:p>
            <a:pPr lvl="0">
              <a:defRPr sz="1800">
                <a:solidFill>
                  <a:srgbClr val="000000"/>
                </a:solidFill>
              </a:defRPr>
            </a:pPr>
            <a:r>
              <a:rPr sz="3600">
                <a:solidFill>
                  <a:srgbClr val="0066CC"/>
                </a:solidFill>
              </a:rPr>
              <a:t>Text názvu</a:t>
            </a:r>
          </a:p>
        </p:txBody>
      </p:sp>
      <p:sp>
        <p:nvSpPr>
          <p:cNvPr id="9" name="Shape 9"/>
          <p:cNvSpPr/>
          <p:nvPr>
            <p:ph type="body" idx="1"/>
          </p:nvPr>
        </p:nvSpPr>
        <p:spPr>
          <a:prstGeom prst="rect">
            <a:avLst/>
          </a:prstGeom>
        </p:spPr>
        <p:txBody>
          <a:bodyPr/>
          <a:lstStyle/>
          <a:p>
            <a:pPr lvl="0">
              <a:defRPr sz="1800"/>
            </a:pPr>
            <a:r>
              <a:rPr sz="2800"/>
              <a:t>Text úrovně 1</a:t>
            </a:r>
            <a:endParaRPr sz="2800"/>
          </a:p>
          <a:p>
            <a:pPr lvl="1">
              <a:defRPr sz="1800"/>
            </a:pPr>
            <a:r>
              <a:rPr sz="2800"/>
              <a:t>Text úrovně 2</a:t>
            </a:r>
            <a:endParaRPr sz="2800"/>
          </a:p>
          <a:p>
            <a:pPr lvl="2">
              <a:defRPr sz="1800"/>
            </a:pPr>
            <a:r>
              <a:rPr sz="2800"/>
              <a:t>Text úrovně 3</a:t>
            </a:r>
            <a:endParaRPr sz="2800"/>
          </a:p>
          <a:p>
            <a:pPr lvl="3">
              <a:defRPr sz="1800"/>
            </a:pPr>
            <a:r>
              <a:rPr sz="2800"/>
              <a:t>Text úrovně 4</a:t>
            </a:r>
            <a:endParaRPr sz="2800"/>
          </a:p>
          <a:p>
            <a:pPr lvl="4">
              <a:defRPr sz="1800"/>
            </a:pPr>
            <a:r>
              <a:rPr sz="2800"/>
              <a:t>Text úrovně 5</a:t>
            </a:r>
          </a:p>
        </p:txBody>
      </p:sp>
      <p:sp>
        <p:nvSpPr>
          <p:cNvPr id="10" name="Shape 10"/>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pic>
        <p:nvPicPr>
          <p:cNvPr id="12" name="iantdbackground2.png" descr="E:\iantdbackground2.png"/>
          <p:cNvPicPr/>
          <p:nvPr/>
        </p:nvPicPr>
        <p:blipFill>
          <a:blip r:embed="rId2">
            <a:extLst/>
          </a:blip>
          <a:stretch>
            <a:fillRect/>
          </a:stretch>
        </p:blipFill>
        <p:spPr>
          <a:xfrm>
            <a:off x="0" y="0"/>
            <a:ext cx="9144000" cy="6858000"/>
          </a:xfrm>
          <a:prstGeom prst="rect">
            <a:avLst/>
          </a:prstGeom>
          <a:ln w="12700">
            <a:miter lim="400000"/>
          </a:ln>
        </p:spPr>
      </p:pic>
      <p:sp>
        <p:nvSpPr>
          <p:cNvPr id="13" name="Shape 13"/>
          <p:cNvSpPr/>
          <p:nvPr/>
        </p:nvSpPr>
        <p:spPr>
          <a:xfrm>
            <a:off x="3536950" y="6572250"/>
            <a:ext cx="3068638" cy="2392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100">
                <a:latin typeface="Arial"/>
                <a:ea typeface="Arial"/>
                <a:cs typeface="Arial"/>
                <a:sym typeface="Arial"/>
              </a:defRPr>
            </a:lvl1pPr>
          </a:lstStyle>
          <a:p>
            <a:pPr lvl="0">
              <a:defRPr sz="1800"/>
            </a:pPr>
            <a:r>
              <a:rPr sz="1100"/>
              <a:t>Copyright IAND Inc. dba IANTD 1985 - 2012</a:t>
            </a:r>
          </a:p>
        </p:txBody>
      </p:sp>
      <p:sp>
        <p:nvSpPr>
          <p:cNvPr id="14" name="Shape 1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pic>
        <p:nvPicPr>
          <p:cNvPr id="16" name="iantdbackground2.png" descr="E:\iantdbackground2.png"/>
          <p:cNvPicPr/>
          <p:nvPr/>
        </p:nvPicPr>
        <p:blipFill>
          <a:blip r:embed="rId2">
            <a:extLst/>
          </a:blip>
          <a:stretch>
            <a:fillRect/>
          </a:stretch>
        </p:blipFill>
        <p:spPr>
          <a:xfrm>
            <a:off x="0" y="0"/>
            <a:ext cx="9144000" cy="6858000"/>
          </a:xfrm>
          <a:prstGeom prst="rect">
            <a:avLst/>
          </a:prstGeom>
          <a:ln w="12700">
            <a:miter lim="400000"/>
          </a:ln>
        </p:spPr>
      </p:pic>
      <p:sp>
        <p:nvSpPr>
          <p:cNvPr id="17" name="Shape 17"/>
          <p:cNvSpPr/>
          <p:nvPr>
            <p:ph type="title"/>
          </p:nvPr>
        </p:nvSpPr>
        <p:spPr>
          <a:prstGeom prst="rect">
            <a:avLst/>
          </a:prstGeom>
        </p:spPr>
        <p:txBody>
          <a:bodyPr/>
          <a:lstStyle/>
          <a:p>
            <a:pPr lvl="0">
              <a:defRPr sz="1800">
                <a:solidFill>
                  <a:srgbClr val="000000"/>
                </a:solidFill>
              </a:defRPr>
            </a:pPr>
            <a:r>
              <a:rPr sz="3600">
                <a:solidFill>
                  <a:srgbClr val="0066CC"/>
                </a:solidFill>
              </a:rPr>
              <a:t>Text názvu</a:t>
            </a:r>
          </a:p>
        </p:txBody>
      </p:sp>
      <p:sp>
        <p:nvSpPr>
          <p:cNvPr id="18" name="Shape 18"/>
          <p:cNvSpPr/>
          <p:nvPr>
            <p:ph type="body" idx="1"/>
          </p:nvPr>
        </p:nvSpPr>
        <p:spPr>
          <a:prstGeom prst="rect">
            <a:avLst/>
          </a:prstGeom>
        </p:spPr>
        <p:txBody>
          <a:bodyPr/>
          <a:lstStyle/>
          <a:p>
            <a:pPr lvl="0">
              <a:defRPr sz="1800"/>
            </a:pPr>
            <a:r>
              <a:rPr sz="2800"/>
              <a:t>Text úrovně 1</a:t>
            </a:r>
            <a:endParaRPr sz="2800"/>
          </a:p>
          <a:p>
            <a:pPr lvl="1">
              <a:defRPr sz="1800"/>
            </a:pPr>
            <a:r>
              <a:rPr sz="2800"/>
              <a:t>Text úrovně 2</a:t>
            </a:r>
            <a:endParaRPr sz="2800"/>
          </a:p>
          <a:p>
            <a:pPr lvl="2">
              <a:defRPr sz="1800"/>
            </a:pPr>
            <a:r>
              <a:rPr sz="2800"/>
              <a:t>Text úrovně 3</a:t>
            </a:r>
            <a:endParaRPr sz="2800"/>
          </a:p>
          <a:p>
            <a:pPr lvl="3">
              <a:defRPr sz="1800"/>
            </a:pPr>
            <a:r>
              <a:rPr sz="2800"/>
              <a:t>Text úrovně 4</a:t>
            </a:r>
            <a:endParaRPr sz="2800"/>
          </a:p>
          <a:p>
            <a:pPr lvl="4">
              <a:defRPr sz="1800"/>
            </a:pPr>
            <a:r>
              <a:rPr sz="2800"/>
              <a:t>Text úrovně 5</a:t>
            </a:r>
          </a:p>
        </p:txBody>
      </p:sp>
      <p:sp>
        <p:nvSpPr>
          <p:cNvPr id="19" name="Shape 19"/>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21" name="Shape 21"/>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23" name="Shape 23"/>
          <p:cNvSpPr/>
          <p:nvPr>
            <p:ph type="title"/>
          </p:nvPr>
        </p:nvSpPr>
        <p:spPr>
          <a:prstGeom prst="rect">
            <a:avLst/>
          </a:prstGeom>
        </p:spPr>
        <p:txBody>
          <a:bodyPr/>
          <a:lstStyle/>
          <a:p>
            <a:pPr lvl="0">
              <a:defRPr sz="1800">
                <a:solidFill>
                  <a:srgbClr val="000000"/>
                </a:solidFill>
              </a:defRPr>
            </a:pPr>
            <a:r>
              <a:rPr sz="3600">
                <a:solidFill>
                  <a:srgbClr val="0066CC"/>
                </a:solidFill>
              </a:rPr>
              <a:t>Text názvu</a:t>
            </a:r>
          </a:p>
        </p:txBody>
      </p:sp>
      <p:sp>
        <p:nvSpPr>
          <p:cNvPr id="24" name="Shape 24"/>
          <p:cNvSpPr/>
          <p:nvPr>
            <p:ph type="body" idx="1"/>
          </p:nvPr>
        </p:nvSpPr>
        <p:spPr>
          <a:prstGeom prst="rect">
            <a:avLst/>
          </a:prstGeom>
        </p:spPr>
        <p:txBody>
          <a:bodyPr/>
          <a:lstStyle/>
          <a:p>
            <a:pPr lvl="0">
              <a:defRPr sz="1800"/>
            </a:pPr>
            <a:r>
              <a:rPr sz="2800"/>
              <a:t>Text úrovně 1</a:t>
            </a:r>
            <a:endParaRPr sz="2800"/>
          </a:p>
          <a:p>
            <a:pPr lvl="1">
              <a:defRPr sz="1800"/>
            </a:pPr>
            <a:r>
              <a:rPr sz="2800"/>
              <a:t>Text úrovně 2</a:t>
            </a:r>
            <a:endParaRPr sz="2800"/>
          </a:p>
          <a:p>
            <a:pPr lvl="2">
              <a:defRPr sz="1800"/>
            </a:pPr>
            <a:r>
              <a:rPr sz="2800"/>
              <a:t>Text úrovně 3</a:t>
            </a:r>
            <a:endParaRPr sz="2800"/>
          </a:p>
          <a:p>
            <a:pPr lvl="3">
              <a:defRPr sz="1800"/>
            </a:pPr>
            <a:r>
              <a:rPr sz="2800"/>
              <a:t>Text úrovně 4</a:t>
            </a:r>
            <a:endParaRPr sz="2800"/>
          </a:p>
          <a:p>
            <a:pPr lvl="4">
              <a:defRPr sz="1800"/>
            </a:pPr>
            <a:r>
              <a:rPr sz="2800"/>
              <a:t>Text úrovně 5</a:t>
            </a:r>
          </a:p>
        </p:txBody>
      </p:sp>
      <p:sp>
        <p:nvSpPr>
          <p:cNvPr id="25" name="Shape 25"/>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96464"/>
        </a:solidFill>
      </p:bgPr>
    </p:bg>
    <p:spTree>
      <p:nvGrpSpPr>
        <p:cNvPr id="1" name=""/>
        <p:cNvGrpSpPr/>
        <p:nvPr/>
      </p:nvGrpSpPr>
      <p:grpSpPr>
        <a:xfrm>
          <a:off x="0" y="0"/>
          <a:ext cx="0" cy="0"/>
          <a:chOff x="0" y="0"/>
          <a:chExt cx="0" cy="0"/>
        </a:xfrm>
      </p:grpSpPr>
      <p:pic>
        <p:nvPicPr>
          <p:cNvPr id="2" name="iantdbackground2.png" descr="E:\iantdbackground2.png"/>
          <p:cNvPicPr/>
          <p:nvPr/>
        </p:nvPicPr>
        <p:blipFill>
          <a:blip r:embed="rId2">
            <a:extLst/>
          </a:blip>
          <a:stretch>
            <a:fillRect/>
          </a:stretch>
        </p:blipFill>
        <p:spPr>
          <a:xfrm>
            <a:off x="0" y="0"/>
            <a:ext cx="9144000" cy="6858000"/>
          </a:xfrm>
          <a:prstGeom prst="rect">
            <a:avLst/>
          </a:prstGeom>
          <a:ln w="12700">
            <a:miter lim="400000"/>
          </a:ln>
        </p:spPr>
      </p:pic>
      <p:sp>
        <p:nvSpPr>
          <p:cNvPr id="3" name="Shape 3"/>
          <p:cNvSpPr/>
          <p:nvPr/>
        </p:nvSpPr>
        <p:spPr>
          <a:xfrm>
            <a:off x="3127375" y="6572250"/>
            <a:ext cx="3068638" cy="2392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100">
                <a:latin typeface="Arial"/>
                <a:ea typeface="Arial"/>
                <a:cs typeface="Arial"/>
                <a:sym typeface="Arial"/>
              </a:defRPr>
            </a:lvl1pPr>
          </a:lstStyle>
          <a:p>
            <a:pPr lvl="0">
              <a:defRPr sz="1800"/>
            </a:pPr>
            <a:r>
              <a:rPr sz="1100"/>
              <a:t>Copyright IAND Inc. dba IANTD 1985 - 2017</a:t>
            </a:r>
          </a:p>
        </p:txBody>
      </p:sp>
      <p:sp>
        <p:nvSpPr>
          <p:cNvPr id="4" name="Shape 4"/>
          <p:cNvSpPr/>
          <p:nvPr>
            <p:ph type="title"/>
          </p:nvPr>
        </p:nvSpPr>
        <p:spPr>
          <a:xfrm>
            <a:off x="207962" y="512762"/>
            <a:ext cx="8478838" cy="914401"/>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lvl="0">
              <a:defRPr sz="1800">
                <a:solidFill>
                  <a:srgbClr val="000000"/>
                </a:solidFill>
              </a:defRPr>
            </a:pPr>
            <a:r>
              <a:rPr sz="3600">
                <a:solidFill>
                  <a:srgbClr val="0066CC"/>
                </a:solidFill>
              </a:rPr>
              <a:t>Text názvu</a:t>
            </a:r>
          </a:p>
        </p:txBody>
      </p:sp>
      <p:sp>
        <p:nvSpPr>
          <p:cNvPr id="5" name="Shape 5"/>
          <p:cNvSpPr/>
          <p:nvPr>
            <p:ph type="body" idx="1"/>
          </p:nvPr>
        </p:nvSpPr>
        <p:spPr>
          <a:xfrm>
            <a:off x="404812" y="1338262"/>
            <a:ext cx="8281988" cy="5145088"/>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lvl="0">
              <a:defRPr sz="1800"/>
            </a:pPr>
            <a:r>
              <a:rPr sz="2800"/>
              <a:t>Text úrovně 1</a:t>
            </a:r>
            <a:endParaRPr sz="2800"/>
          </a:p>
          <a:p>
            <a:pPr lvl="1">
              <a:defRPr sz="1800"/>
            </a:pPr>
            <a:r>
              <a:rPr sz="2800"/>
              <a:t>Text úrovně 2</a:t>
            </a:r>
            <a:endParaRPr sz="2800"/>
          </a:p>
          <a:p>
            <a:pPr lvl="2">
              <a:defRPr sz="1800"/>
            </a:pPr>
            <a:r>
              <a:rPr sz="2800"/>
              <a:t>Text úrovně 3</a:t>
            </a:r>
            <a:endParaRPr sz="2800"/>
          </a:p>
          <a:p>
            <a:pPr lvl="3">
              <a:defRPr sz="1800"/>
            </a:pPr>
            <a:r>
              <a:rPr sz="2800"/>
              <a:t>Text úrovně 4</a:t>
            </a:r>
            <a:endParaRPr sz="2800"/>
          </a:p>
          <a:p>
            <a:pPr lvl="4">
              <a:defRPr sz="1800"/>
            </a:pPr>
            <a:r>
              <a:rPr sz="2800"/>
              <a:t>Text úrovně 5</a:t>
            </a:r>
          </a:p>
        </p:txBody>
      </p:sp>
      <p:sp>
        <p:nvSpPr>
          <p:cNvPr id="6" name="Shape 6"/>
          <p:cNvSpPr/>
          <p:nvPr>
            <p:ph type="sldNum" sz="quarter" idx="2"/>
          </p:nvPr>
        </p:nvSpPr>
        <p:spPr>
          <a:xfrm>
            <a:off x="8686800" y="6576060"/>
            <a:ext cx="457200" cy="281941"/>
          </a:xfrm>
          <a:prstGeom prst="rect">
            <a:avLst/>
          </a:prstGeom>
          <a:ln w="12700">
            <a:miter lim="400000"/>
          </a:ln>
        </p:spPr>
        <p:txBody>
          <a:bodyPr lIns="45719" rIns="45719" anchor="b">
            <a:spAutoFit/>
          </a:bodyPr>
          <a:lstStyle>
            <a:lvl1pPr>
              <a:defRPr sz="1200">
                <a:latin typeface="Century Gothic"/>
                <a:ea typeface="Century Gothic"/>
                <a:cs typeface="Century Gothic"/>
                <a:sym typeface="Century Gothic"/>
              </a:defRPr>
            </a:lvl1pPr>
          </a:lstStyle>
          <a:p>
            <a:pPr lvl="0"/>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Lst>
  <p:transition spd="med" advClick="1"/>
  <p:txStyles>
    <p:titleStyle>
      <a:lvl1pPr>
        <a:defRPr sz="3600">
          <a:solidFill>
            <a:srgbClr val="0066CC"/>
          </a:solidFill>
          <a:latin typeface="Arial Bold"/>
          <a:ea typeface="Arial Bold"/>
          <a:cs typeface="Arial Bold"/>
          <a:sym typeface="Arial Bold"/>
        </a:defRPr>
      </a:lvl1pPr>
      <a:lvl2pPr>
        <a:defRPr sz="3600">
          <a:solidFill>
            <a:srgbClr val="0066CC"/>
          </a:solidFill>
          <a:latin typeface="Arial Bold"/>
          <a:ea typeface="Arial Bold"/>
          <a:cs typeface="Arial Bold"/>
          <a:sym typeface="Arial Bold"/>
        </a:defRPr>
      </a:lvl2pPr>
      <a:lvl3pPr>
        <a:defRPr sz="3600">
          <a:solidFill>
            <a:srgbClr val="0066CC"/>
          </a:solidFill>
          <a:latin typeface="Arial Bold"/>
          <a:ea typeface="Arial Bold"/>
          <a:cs typeface="Arial Bold"/>
          <a:sym typeface="Arial Bold"/>
        </a:defRPr>
      </a:lvl3pPr>
      <a:lvl4pPr>
        <a:defRPr sz="3600">
          <a:solidFill>
            <a:srgbClr val="0066CC"/>
          </a:solidFill>
          <a:latin typeface="Arial Bold"/>
          <a:ea typeface="Arial Bold"/>
          <a:cs typeface="Arial Bold"/>
          <a:sym typeface="Arial Bold"/>
        </a:defRPr>
      </a:lvl4pPr>
      <a:lvl5pPr>
        <a:defRPr sz="3600">
          <a:solidFill>
            <a:srgbClr val="0066CC"/>
          </a:solidFill>
          <a:latin typeface="Arial Bold"/>
          <a:ea typeface="Arial Bold"/>
          <a:cs typeface="Arial Bold"/>
          <a:sym typeface="Arial Bold"/>
        </a:defRPr>
      </a:lvl5pPr>
      <a:lvl6pPr indent="457200">
        <a:defRPr sz="3600">
          <a:solidFill>
            <a:srgbClr val="0066CC"/>
          </a:solidFill>
          <a:latin typeface="Arial Bold"/>
          <a:ea typeface="Arial Bold"/>
          <a:cs typeface="Arial Bold"/>
          <a:sym typeface="Arial Bold"/>
        </a:defRPr>
      </a:lvl6pPr>
      <a:lvl7pPr indent="914400">
        <a:defRPr sz="3600">
          <a:solidFill>
            <a:srgbClr val="0066CC"/>
          </a:solidFill>
          <a:latin typeface="Arial Bold"/>
          <a:ea typeface="Arial Bold"/>
          <a:cs typeface="Arial Bold"/>
          <a:sym typeface="Arial Bold"/>
        </a:defRPr>
      </a:lvl7pPr>
      <a:lvl8pPr indent="1371600">
        <a:defRPr sz="3600">
          <a:solidFill>
            <a:srgbClr val="0066CC"/>
          </a:solidFill>
          <a:latin typeface="Arial Bold"/>
          <a:ea typeface="Arial Bold"/>
          <a:cs typeface="Arial Bold"/>
          <a:sym typeface="Arial Bold"/>
        </a:defRPr>
      </a:lvl8pPr>
      <a:lvl9pPr indent="1828800">
        <a:defRPr sz="3600">
          <a:solidFill>
            <a:srgbClr val="0066CC"/>
          </a:solidFill>
          <a:latin typeface="Arial Bold"/>
          <a:ea typeface="Arial Bold"/>
          <a:cs typeface="Arial Bold"/>
          <a:sym typeface="Arial Bold"/>
        </a:defRPr>
      </a:lvl9pPr>
    </p:titleStyle>
    <p:bodyStyle>
      <a:lvl1pPr marL="411162" indent="-342900">
        <a:spcBef>
          <a:spcPts val="700"/>
        </a:spcBef>
        <a:buSzPct val="95000"/>
        <a:buFont typeface="Wingdings"/>
        <a:buChar char="●"/>
        <a:defRPr sz="2800">
          <a:latin typeface="Arial Bold"/>
          <a:ea typeface="Arial Bold"/>
          <a:cs typeface="Arial Bold"/>
          <a:sym typeface="Arial Bold"/>
        </a:defRPr>
      </a:lvl1pPr>
      <a:lvl2pPr marL="761755" indent="-307730">
        <a:spcBef>
          <a:spcPts val="700"/>
        </a:spcBef>
        <a:buSzPct val="90000"/>
        <a:buFont typeface="Wingdings"/>
        <a:buChar char="▫"/>
        <a:defRPr sz="2800">
          <a:latin typeface="Arial Bold"/>
          <a:ea typeface="Arial Bold"/>
          <a:cs typeface="Arial Bold"/>
          <a:sym typeface="Arial Bold"/>
        </a:defRPr>
      </a:lvl2pPr>
      <a:lvl3pPr marL="1033462" indent="-266700">
        <a:spcBef>
          <a:spcPts val="700"/>
        </a:spcBef>
        <a:buSzPct val="100000"/>
        <a:buFont typeface="Wingdings"/>
        <a:buChar char="◾"/>
        <a:defRPr sz="2800">
          <a:latin typeface="Arial Bold"/>
          <a:ea typeface="Arial Bold"/>
          <a:cs typeface="Arial Bold"/>
          <a:sym typeface="Arial Bold"/>
        </a:defRPr>
      </a:lvl3pPr>
      <a:lvl4pPr marL="1322820" indent="-290945">
        <a:spcBef>
          <a:spcPts val="700"/>
        </a:spcBef>
        <a:buSzPct val="100000"/>
        <a:buFont typeface="Wingdings"/>
        <a:buChar char=""/>
        <a:defRPr sz="2800">
          <a:latin typeface="Arial Bold"/>
          <a:ea typeface="Arial Bold"/>
          <a:cs typeface="Arial Bold"/>
          <a:sym typeface="Arial Bold"/>
        </a:defRPr>
      </a:lvl4pPr>
      <a:lvl5pPr marL="1564957" indent="-293369">
        <a:spcBef>
          <a:spcPts val="700"/>
        </a:spcBef>
        <a:buSzPct val="100000"/>
        <a:buFont typeface="Wingdings"/>
        <a:buChar char="●"/>
        <a:defRPr sz="2800">
          <a:latin typeface="Arial Bold"/>
          <a:ea typeface="Arial Bold"/>
          <a:cs typeface="Arial Bold"/>
          <a:sym typeface="Arial Bold"/>
        </a:defRPr>
      </a:lvl5pPr>
      <a:lvl6pPr marL="2022157" indent="-293370">
        <a:spcBef>
          <a:spcPts val="700"/>
        </a:spcBef>
        <a:buSzPct val="100000"/>
        <a:buFont typeface="Wingdings"/>
        <a:buChar char="•"/>
        <a:defRPr sz="2800">
          <a:latin typeface="Arial Bold"/>
          <a:ea typeface="Arial Bold"/>
          <a:cs typeface="Arial Bold"/>
          <a:sym typeface="Arial Bold"/>
        </a:defRPr>
      </a:lvl6pPr>
      <a:lvl7pPr marL="2479357" indent="-293370">
        <a:spcBef>
          <a:spcPts val="700"/>
        </a:spcBef>
        <a:buSzPct val="100000"/>
        <a:buFont typeface="Wingdings"/>
        <a:buChar char="•"/>
        <a:defRPr sz="2800">
          <a:latin typeface="Arial Bold"/>
          <a:ea typeface="Arial Bold"/>
          <a:cs typeface="Arial Bold"/>
          <a:sym typeface="Arial Bold"/>
        </a:defRPr>
      </a:lvl7pPr>
      <a:lvl8pPr marL="2936557" indent="-293370">
        <a:spcBef>
          <a:spcPts val="700"/>
        </a:spcBef>
        <a:buSzPct val="100000"/>
        <a:buFont typeface="Wingdings"/>
        <a:buChar char="•"/>
        <a:defRPr sz="2800">
          <a:latin typeface="Arial Bold"/>
          <a:ea typeface="Arial Bold"/>
          <a:cs typeface="Arial Bold"/>
          <a:sym typeface="Arial Bold"/>
        </a:defRPr>
      </a:lvl8pPr>
      <a:lvl9pPr marL="3393757" indent="-293370">
        <a:spcBef>
          <a:spcPts val="700"/>
        </a:spcBef>
        <a:buSzPct val="100000"/>
        <a:buFont typeface="Wingdings"/>
        <a:buChar char="•"/>
        <a:defRPr sz="2800">
          <a:latin typeface="Arial Bold"/>
          <a:ea typeface="Arial Bold"/>
          <a:cs typeface="Arial Bold"/>
          <a:sym typeface="Arial Bold"/>
        </a:defRPr>
      </a:lvl9pPr>
    </p:bodyStyle>
    <p:otherStyle>
      <a:lvl1pPr>
        <a:defRPr sz="1200">
          <a:solidFill>
            <a:schemeClr val="tx1"/>
          </a:solidFill>
          <a:latin typeface="+mn-lt"/>
          <a:ea typeface="+mn-ea"/>
          <a:cs typeface="+mn-cs"/>
          <a:sym typeface="Century Gothic"/>
        </a:defRPr>
      </a:lvl1pPr>
      <a:lvl2pPr indent="457200">
        <a:defRPr sz="1200">
          <a:solidFill>
            <a:schemeClr val="tx1"/>
          </a:solidFill>
          <a:latin typeface="+mn-lt"/>
          <a:ea typeface="+mn-ea"/>
          <a:cs typeface="+mn-cs"/>
          <a:sym typeface="Century Gothic"/>
        </a:defRPr>
      </a:lvl2pPr>
      <a:lvl3pPr indent="914400">
        <a:defRPr sz="1200">
          <a:solidFill>
            <a:schemeClr val="tx1"/>
          </a:solidFill>
          <a:latin typeface="+mn-lt"/>
          <a:ea typeface="+mn-ea"/>
          <a:cs typeface="+mn-cs"/>
          <a:sym typeface="Century Gothic"/>
        </a:defRPr>
      </a:lvl3pPr>
      <a:lvl4pPr indent="1371600">
        <a:defRPr sz="1200">
          <a:solidFill>
            <a:schemeClr val="tx1"/>
          </a:solidFill>
          <a:latin typeface="+mn-lt"/>
          <a:ea typeface="+mn-ea"/>
          <a:cs typeface="+mn-cs"/>
          <a:sym typeface="Century Gothic"/>
        </a:defRPr>
      </a:lvl4pPr>
      <a:lvl5pPr indent="1828800">
        <a:defRPr sz="1200">
          <a:solidFill>
            <a:schemeClr val="tx1"/>
          </a:solidFill>
          <a:latin typeface="+mn-lt"/>
          <a:ea typeface="+mn-ea"/>
          <a:cs typeface="+mn-cs"/>
          <a:sym typeface="Century Gothic"/>
        </a:defRPr>
      </a:lvl5pPr>
      <a:lvl6pPr>
        <a:defRPr sz="1200">
          <a:solidFill>
            <a:schemeClr val="tx1"/>
          </a:solidFill>
          <a:latin typeface="+mn-lt"/>
          <a:ea typeface="+mn-ea"/>
          <a:cs typeface="+mn-cs"/>
          <a:sym typeface="Century Gothic"/>
        </a:defRPr>
      </a:lvl6pPr>
      <a:lvl7pPr>
        <a:defRPr sz="1200">
          <a:solidFill>
            <a:schemeClr val="tx1"/>
          </a:solidFill>
          <a:latin typeface="+mn-lt"/>
          <a:ea typeface="+mn-ea"/>
          <a:cs typeface="+mn-cs"/>
          <a:sym typeface="Century Gothic"/>
        </a:defRPr>
      </a:lvl7pPr>
      <a:lvl8pPr>
        <a:defRPr sz="1200">
          <a:solidFill>
            <a:schemeClr val="tx1"/>
          </a:solidFill>
          <a:latin typeface="+mn-lt"/>
          <a:ea typeface="+mn-ea"/>
          <a:cs typeface="+mn-cs"/>
          <a:sym typeface="Century Gothic"/>
        </a:defRPr>
      </a:lvl8pPr>
      <a:lvl9pPr>
        <a:defRPr sz="1200">
          <a:solidFill>
            <a:schemeClr val="tx1"/>
          </a:solidFill>
          <a:latin typeface="+mn-lt"/>
          <a:ea typeface="+mn-ea"/>
          <a:cs typeface="+mn-cs"/>
          <a:sym typeface="Century Gothic"/>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100.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102.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107.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108.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 Id="rId3" Type="http://schemas.openxmlformats.org/officeDocument/2006/relationships/image" Target="../media/image34.png"/></Relationships>

</file>

<file path=ppt/slides/_rels/slide109.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110.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png"/></Relationships>

</file>

<file path=ppt/slides/_rels/slide111.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112.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png"/></Relationships>

</file>

<file path=ppt/slides/_rels/slide113.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png"/></Relationships>

</file>

<file path=ppt/slides/_rels/slide11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1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 Id="rId3" Type="http://schemas.openxmlformats.org/officeDocument/2006/relationships/image" Target="../media/image3.jpe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 Id="rId3" Type="http://schemas.openxmlformats.org/officeDocument/2006/relationships/image" Target="../media/image10.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 Id="rId3" Type="http://schemas.openxmlformats.org/officeDocument/2006/relationships/image" Target="../media/image19.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png"/><Relationship Id="rId3" Type="http://schemas.openxmlformats.org/officeDocument/2006/relationships/image" Target="../media/image21.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 Id="rId3" Type="http://schemas.openxmlformats.org/officeDocument/2006/relationships/image" Target="../media/image4.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e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 Id="rId3" Type="http://schemas.openxmlformats.org/officeDocument/2006/relationships/image" Target="../media/image27.png"/><Relationship Id="rId4" Type="http://schemas.openxmlformats.org/officeDocument/2006/relationships/image" Target="../media/image28.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e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png"/><Relationship Id="rId3" Type="http://schemas.openxmlformats.org/officeDocument/2006/relationships/image" Target="../media/image31.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jpe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78.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81.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83.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s>

</file>

<file path=ppt/slides/_rels/slide8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85.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87.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88.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89.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 Id="rId3" Type="http://schemas.openxmlformats.org/officeDocument/2006/relationships/image" Target="../media/image8.png"/></Relationships>

</file>

<file path=ppt/slides/_rels/slide90.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91.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92.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93.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94.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97.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png"/><Relationship Id="rId3" Type="http://schemas.openxmlformats.org/officeDocument/2006/relationships/image" Target="../media/image6.png"/></Relationships>

</file>

<file path=ppt/slides/_rels/slide99.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 name="image.png"/>
          <p:cNvPicPr/>
          <p:nvPr/>
        </p:nvPicPr>
        <p:blipFill>
          <a:blip r:embed="rId2">
            <a:extLst/>
          </a:blip>
          <a:stretch>
            <a:fillRect/>
          </a:stretch>
        </p:blipFill>
        <p:spPr>
          <a:xfrm>
            <a:off x="682625" y="195262"/>
            <a:ext cx="7699375" cy="3511551"/>
          </a:xfrm>
          <a:prstGeom prst="rect">
            <a:avLst/>
          </a:prstGeom>
          <a:ln w="12700">
            <a:miter lim="400000"/>
          </a:ln>
        </p:spPr>
      </p:pic>
      <p:sp>
        <p:nvSpPr>
          <p:cNvPr id="30" name="Shape 30"/>
          <p:cNvSpPr/>
          <p:nvPr>
            <p:ph type="body" idx="4294967295"/>
          </p:nvPr>
        </p:nvSpPr>
        <p:spPr>
          <a:xfrm>
            <a:off x="1331912" y="4391025"/>
            <a:ext cx="6400801" cy="838200"/>
          </a:xfrm>
          <a:prstGeom prst="rect">
            <a:avLst/>
          </a:prstGeom>
        </p:spPr>
        <p:txBody>
          <a:bodyPr lIns="0" tIns="0" rIns="0" bIns="0">
            <a:normAutofit fontScale="100000" lnSpcReduction="0"/>
          </a:bodyPr>
          <a:lstStyle/>
          <a:p>
            <a:pPr lvl="0" marL="0" indent="55975" algn="ctr" defTabSz="749808">
              <a:lnSpc>
                <a:spcPct val="90000"/>
              </a:lnSpc>
              <a:spcBef>
                <a:spcPts val="500"/>
              </a:spcBef>
              <a:buSzTx/>
              <a:buNone/>
              <a:defRPr sz="1800"/>
            </a:pPr>
            <a:endParaRPr sz="1476">
              <a:solidFill>
                <a:srgbClr val="FF0000"/>
              </a:solidFill>
            </a:endParaRPr>
          </a:p>
          <a:p>
            <a:pPr lvl="0" marL="0" indent="55975" algn="ctr" defTabSz="749808">
              <a:lnSpc>
                <a:spcPct val="90000"/>
              </a:lnSpc>
              <a:spcBef>
                <a:spcPts val="500"/>
              </a:spcBef>
              <a:buSzTx/>
              <a:buNone/>
              <a:defRPr sz="1800"/>
            </a:pPr>
            <a:r>
              <a:rPr sz="1476">
                <a:solidFill>
                  <a:srgbClr val="FF0000"/>
                </a:solidFill>
              </a:rPr>
              <a:t>© IAND, Inc. dba IANTD 1985-2017.  </a:t>
            </a:r>
            <a:endParaRPr sz="1476">
              <a:solidFill>
                <a:srgbClr val="FF0000"/>
              </a:solidFill>
            </a:endParaRPr>
          </a:p>
          <a:p>
            <a:pPr lvl="0" marL="0" indent="55975" algn="ctr" defTabSz="749808">
              <a:lnSpc>
                <a:spcPct val="90000"/>
              </a:lnSpc>
              <a:spcBef>
                <a:spcPts val="500"/>
              </a:spcBef>
              <a:buSzTx/>
              <a:buNone/>
              <a:defRPr sz="1800"/>
            </a:pPr>
            <a:r>
              <a:rPr sz="1476">
                <a:solidFill>
                  <a:srgbClr val="FF0000"/>
                </a:solidFill>
              </a:rPr>
              <a:t>All Rights Reserved</a:t>
            </a:r>
          </a:p>
        </p:txBody>
      </p:sp>
      <p:sp>
        <p:nvSpPr>
          <p:cNvPr id="31" name="Shape 31"/>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1</a:t>
            </a:r>
          </a:p>
        </p:txBody>
      </p:sp>
      <p:sp>
        <p:nvSpPr>
          <p:cNvPr id="32" name="Shape 32"/>
          <p:cNvSpPr/>
          <p:nvPr/>
        </p:nvSpPr>
        <p:spPr>
          <a:xfrm>
            <a:off x="-1" y="5445125"/>
            <a:ext cx="9144002" cy="9042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defRPr sz="1800"/>
            </a:pPr>
            <a:r>
              <a:rPr sz="2800">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Professional Diver Education</a:t>
            </a:r>
            <a:endParaRPr sz="2800">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endParaRPr>
          </a:p>
          <a:p>
            <a:pPr lvl="0" algn="ctr">
              <a:defRPr sz="1800"/>
            </a:pPr>
            <a:r>
              <a:rPr sz="2800">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IANTD  Leading The Way Since 1985</a:t>
            </a:r>
          </a:p>
        </p:txBody>
      </p:sp>
      <p:sp>
        <p:nvSpPr>
          <p:cNvPr id="33" name="Shape 33"/>
          <p:cNvSpPr/>
          <p:nvPr/>
        </p:nvSpPr>
        <p:spPr>
          <a:xfrm>
            <a:off x="-1" y="1397000"/>
            <a:ext cx="9144002" cy="10312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defRPr sz="1800"/>
            </a:pPr>
            <a:r>
              <a:rPr sz="3200">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  </a:t>
            </a:r>
            <a:r>
              <a:rPr sz="3200">
                <a:solidFill>
                  <a:srgbClr val="0066FF"/>
                </a:solidFill>
                <a:latin typeface="Arial Rounded MT Bold"/>
                <a:ea typeface="Arial Rounded MT Bold"/>
                <a:cs typeface="Arial Rounded MT Bold"/>
                <a:sym typeface="Arial Rounded MT Bold"/>
              </a:rPr>
              <a:t>International Association of Nitrox &amp; Technical Divers</a:t>
            </a:r>
          </a:p>
        </p:txBody>
      </p:sp>
      <p:pic>
        <p:nvPicPr>
          <p:cNvPr id="34" name="X-CCR®.png" descr="X-CCR®.png"/>
          <p:cNvPicPr/>
          <p:nvPr/>
        </p:nvPicPr>
        <p:blipFill>
          <a:blip r:embed="rId3">
            <a:extLst/>
          </a:blip>
          <a:stretch>
            <a:fillRect/>
          </a:stretch>
        </p:blipFill>
        <p:spPr>
          <a:xfrm>
            <a:off x="2730500" y="3530600"/>
            <a:ext cx="3287713" cy="1071563"/>
          </a:xfrm>
          <a:prstGeom prst="rect">
            <a:avLst/>
          </a:prstGeom>
          <a:ln w="12700">
            <a:miter lim="400000"/>
          </a:ln>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 name="Shape 74"/>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Certification Limitations</a:t>
            </a:r>
          </a:p>
        </p:txBody>
      </p:sp>
      <p:sp>
        <p:nvSpPr>
          <p:cNvPr id="75" name="Shape 75"/>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lnSpc>
                <a:spcPct val="110000"/>
              </a:lnSpc>
              <a:buChar char="▪"/>
              <a:defRPr sz="1800"/>
            </a:pPr>
            <a:r>
              <a:rPr sz="2800"/>
              <a:t>Diver qualified on specific rebreather</a:t>
            </a:r>
            <a:endParaRPr sz="2800"/>
          </a:p>
          <a:p>
            <a:pPr lvl="1" marL="717794" indent="-263769">
              <a:lnSpc>
                <a:spcPct val="110000"/>
              </a:lnSpc>
              <a:spcBef>
                <a:spcPts val="500"/>
              </a:spcBef>
              <a:buClr>
                <a:srgbClr val="FF0000"/>
              </a:buClr>
              <a:defRPr sz="1800"/>
            </a:pPr>
            <a:r>
              <a:rPr sz="2400">
                <a:latin typeface="Arial Rounded MT Bold"/>
                <a:ea typeface="Arial Rounded MT Bold"/>
                <a:cs typeface="Arial Rounded MT Bold"/>
                <a:sym typeface="Arial Rounded MT Bold"/>
              </a:rPr>
              <a:t>X-CCR </a:t>
            </a:r>
            <a:r>
              <a:rPr sz="2400"/>
              <a:t>Closed Circuit Rebreather</a:t>
            </a:r>
            <a:endParaRPr sz="2400"/>
          </a:p>
          <a:p>
            <a:pPr lvl="0">
              <a:lnSpc>
                <a:spcPct val="110000"/>
              </a:lnSpc>
              <a:buChar char="▪"/>
              <a:defRPr sz="1800"/>
            </a:pPr>
            <a:r>
              <a:rPr sz="2800"/>
              <a:t>Diver qualified within the sport diving depth and time limits</a:t>
            </a:r>
            <a:endParaRPr sz="2800"/>
          </a:p>
          <a:p>
            <a:pPr lvl="1" marL="673832" indent="-219807">
              <a:lnSpc>
                <a:spcPct val="110000"/>
              </a:lnSpc>
              <a:spcBef>
                <a:spcPts val="400"/>
              </a:spcBef>
              <a:buClr>
                <a:srgbClr val="FF0000"/>
              </a:buClr>
              <a:defRPr sz="1800"/>
            </a:pPr>
            <a:r>
              <a:rPr sz="2000"/>
              <a:t>Depth 140 fsw (42 msw) for Advanced EANx qualified</a:t>
            </a:r>
            <a:endParaRPr sz="2000"/>
          </a:p>
          <a:p>
            <a:pPr lvl="1" marL="673832" indent="-219807">
              <a:lnSpc>
                <a:spcPct val="110000"/>
              </a:lnSpc>
              <a:spcBef>
                <a:spcPts val="400"/>
              </a:spcBef>
              <a:buClr>
                <a:srgbClr val="FF0000"/>
              </a:buClr>
              <a:defRPr sz="1800"/>
            </a:pPr>
            <a:r>
              <a:rPr sz="2000"/>
              <a:t>Depth 160 fsw (48 msw) for Advanced Recreational Trimix qualified </a:t>
            </a:r>
            <a:endParaRPr sz="2000"/>
          </a:p>
          <a:p>
            <a:pPr lvl="1" marL="673832" indent="-219807">
              <a:lnSpc>
                <a:spcPct val="110000"/>
              </a:lnSpc>
              <a:spcBef>
                <a:spcPts val="400"/>
              </a:spcBef>
              <a:buClr>
                <a:srgbClr val="FF0000"/>
              </a:buClr>
              <a:defRPr sz="1800"/>
            </a:pPr>
            <a:r>
              <a:rPr sz="2000"/>
              <a:t>Decompression stop time not greater than 15 minutes</a:t>
            </a:r>
          </a:p>
        </p:txBody>
      </p:sp>
      <p:sp>
        <p:nvSpPr>
          <p:cNvPr id="76" name="Shape 76"/>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10</a:t>
            </a:r>
          </a:p>
        </p:txBody>
      </p:sp>
      <p:sp>
        <p:nvSpPr>
          <p:cNvPr id="77" name="Shape 77"/>
          <p:cNvSpPr/>
          <p:nvPr/>
        </p:nvSpPr>
        <p:spPr>
          <a:xfrm>
            <a:off x="736600" y="5599112"/>
            <a:ext cx="8039100" cy="524308"/>
          </a:xfrm>
          <a:prstGeom prst="rect">
            <a:avLst/>
          </a:prstGeom>
          <a:solidFill>
            <a:srgbClr val="0070C0"/>
          </a:solidFill>
          <a:ln w="38100">
            <a:solidFill>
              <a:srgbClr val="FFFFFF"/>
            </a:solidFill>
            <a:round/>
          </a:ln>
          <a:effectLst>
            <a:outerShdw sx="100000" sy="100000" kx="0" ky="0" algn="b" rotWithShape="0" blurRad="63500" dist="101599" dir="2700000">
              <a:srgbClr val="808080">
                <a:alpha val="34997"/>
              </a:srgbClr>
            </a:outerShdw>
          </a:effectLst>
          <a:extLst>
            <a:ext uri="{C572A759-6A51-4108-AA02-DFA0A04FC94B}">
              <ma14:wrappingTextBoxFlag xmlns:ma14="http://schemas.microsoft.com/office/mac/drawingml/2011/main" val="1"/>
            </a:ext>
          </a:extLst>
        </p:spPr>
        <p:txBody>
          <a:bodyPr lIns="0" tIns="0" rIns="0" bIns="0">
            <a:spAutoFit/>
          </a:bodyPr>
          <a:lstStyle>
            <a:lvl1pPr algn="ctr">
              <a:defRPr sz="2800">
                <a:solidFill>
                  <a:srgbClr val="FFFFFF"/>
                </a:solidFill>
                <a:latin typeface="Arial"/>
                <a:ea typeface="Arial"/>
                <a:cs typeface="Arial"/>
                <a:sym typeface="Arial"/>
              </a:defRPr>
            </a:lvl1pPr>
          </a:lstStyle>
          <a:p>
            <a:pPr lvl="0">
              <a:defRPr sz="1800">
                <a:solidFill>
                  <a:srgbClr val="000000"/>
                </a:solidFill>
              </a:defRPr>
            </a:pPr>
            <a:r>
              <a:rPr sz="2800">
                <a:solidFill>
                  <a:srgbClr val="FFFFFF"/>
                </a:solidFill>
              </a:rPr>
              <a:t>Training is purchased, certification is earned!</a:t>
            </a:r>
          </a:p>
        </p:txBody>
      </p:sp>
      <p:pic>
        <p:nvPicPr>
          <p:cNvPr id="78" name="image.png"/>
          <p:cNvPicPr/>
          <p:nvPr/>
        </p:nvPicPr>
        <p:blipFill>
          <a:blip r:embed="rId2">
            <a:extLst/>
          </a:blip>
          <a:stretch>
            <a:fillRect/>
          </a:stretch>
        </p:blipFill>
        <p:spPr>
          <a:xfrm>
            <a:off x="203200" y="5257800"/>
            <a:ext cx="771525" cy="738188"/>
          </a:xfrm>
          <a:prstGeom prst="rect">
            <a:avLst/>
          </a:prstGeom>
          <a:ln w="12700">
            <a:miter lim="400000"/>
          </a:ln>
        </p:spPr>
      </p:pic>
    </p:spTree>
  </p:cSld>
  <p:clrMapOvr>
    <a:masterClrMapping/>
  </p:clrMapOvr>
  <p:transition spd="med" advClick="1"/>
</p:sld>
</file>

<file path=ppt/slides/slide10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8" name="Shape 548"/>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Rebreathers &amp; Decompression</a:t>
            </a:r>
          </a:p>
        </p:txBody>
      </p:sp>
      <p:sp>
        <p:nvSpPr>
          <p:cNvPr id="549" name="Shape 549"/>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Partial pressure of inert gas determines decompression obligation </a:t>
            </a:r>
            <a:endParaRPr sz="2800"/>
          </a:p>
          <a:p>
            <a:pPr lvl="0">
              <a:buChar char="▪"/>
              <a:defRPr sz="1800"/>
            </a:pPr>
            <a:r>
              <a:rPr sz="2800"/>
              <a:t>Open Circuit &amp; Semi-Closed Circuit</a:t>
            </a:r>
            <a:endParaRPr sz="2800"/>
          </a:p>
          <a:p>
            <a:pPr lvl="1" marL="717794" indent="-263769">
              <a:spcBef>
                <a:spcPts val="500"/>
              </a:spcBef>
              <a:buClr>
                <a:srgbClr val="FF0000"/>
              </a:buClr>
              <a:defRPr sz="1800"/>
            </a:pPr>
            <a:r>
              <a:rPr sz="2400"/>
              <a:t>PO</a:t>
            </a:r>
            <a:r>
              <a:rPr baseline="-25000" sz="2400"/>
              <a:t>2</a:t>
            </a:r>
            <a:r>
              <a:rPr sz="2400"/>
              <a:t> maximum only at target depth</a:t>
            </a:r>
            <a:endParaRPr sz="2400"/>
          </a:p>
          <a:p>
            <a:pPr lvl="0">
              <a:buChar char="▪"/>
              <a:defRPr sz="1800"/>
            </a:pPr>
            <a:r>
              <a:rPr sz="2800"/>
              <a:t>With Closed Circuit constant PO</a:t>
            </a:r>
            <a:r>
              <a:rPr baseline="-25000" sz="2800"/>
              <a:t>2</a:t>
            </a:r>
            <a:r>
              <a:rPr sz="2800"/>
              <a:t> (setpoint) increases decompression efficiency</a:t>
            </a:r>
            <a:endParaRPr sz="2800"/>
          </a:p>
          <a:p>
            <a:pPr lvl="0">
              <a:buChar char="▪"/>
              <a:defRPr sz="1800"/>
            </a:pPr>
            <a:r>
              <a:rPr sz="2800"/>
              <a:t>Dramatically reduces decompression obligation</a:t>
            </a:r>
          </a:p>
        </p:txBody>
      </p:sp>
      <p:sp>
        <p:nvSpPr>
          <p:cNvPr id="550" name="Shape 550"/>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97</a:t>
            </a:r>
          </a:p>
        </p:txBody>
      </p:sp>
    </p:spTree>
  </p:cSld>
  <p:clrMapOvr>
    <a:masterClrMapping/>
  </p:clrMapOvr>
  <p:transition spd="med" advClick="1"/>
</p:sld>
</file>

<file path=ppt/slides/slide10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2" name="Shape 552"/>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Decompression Efficiency  </a:t>
            </a:r>
          </a:p>
        </p:txBody>
      </p:sp>
      <p:sp>
        <p:nvSpPr>
          <p:cNvPr id="553" name="Shape 553"/>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The most efficient is Closed Circuit Rebreather</a:t>
            </a:r>
            <a:endParaRPr sz="2800"/>
          </a:p>
          <a:p>
            <a:pPr lvl="0">
              <a:buChar char="▪"/>
              <a:defRPr sz="1800"/>
            </a:pPr>
            <a:r>
              <a:rPr sz="2800"/>
              <a:t>The second most efficient is EANx or Trimix Open Circuit</a:t>
            </a:r>
            <a:endParaRPr sz="2800"/>
          </a:p>
          <a:p>
            <a:pPr lvl="0">
              <a:buChar char="▪"/>
              <a:defRPr sz="1800"/>
            </a:pPr>
            <a:r>
              <a:rPr sz="2800"/>
              <a:t>The third is Semi-Closed Rebreather</a:t>
            </a:r>
            <a:endParaRPr sz="2800"/>
          </a:p>
          <a:p>
            <a:pPr lvl="0">
              <a:buChar char="▪"/>
              <a:defRPr sz="1800"/>
            </a:pPr>
            <a:r>
              <a:rPr sz="2800"/>
              <a:t>The least efficient is Air Open Circuit</a:t>
            </a:r>
          </a:p>
        </p:txBody>
      </p:sp>
      <p:sp>
        <p:nvSpPr>
          <p:cNvPr id="554" name="Shape 554"/>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98</a:t>
            </a:r>
          </a:p>
        </p:txBody>
      </p:sp>
      <p:sp>
        <p:nvSpPr>
          <p:cNvPr id="555" name="Shape 555"/>
          <p:cNvSpPr/>
          <p:nvPr/>
        </p:nvSpPr>
        <p:spPr>
          <a:xfrm>
            <a:off x="573087" y="5062537"/>
            <a:ext cx="7970838" cy="831406"/>
          </a:xfrm>
          <a:prstGeom prst="rect">
            <a:avLst/>
          </a:prstGeom>
          <a:solidFill>
            <a:srgbClr val="0070C0"/>
          </a:solidFill>
          <a:ln w="38100">
            <a:solidFill>
              <a:srgbClr val="FFFFFF"/>
            </a:solidFill>
            <a:round/>
          </a:ln>
          <a:effectLst>
            <a:outerShdw sx="100000" sy="100000" kx="0" ky="0" algn="b" rotWithShape="0" blurRad="63500" dist="101599" dir="2700000">
              <a:srgbClr val="808080">
                <a:alpha val="34997"/>
              </a:srgbClr>
            </a:outerShdw>
          </a:effectLst>
          <a:extLst>
            <a:ext uri="{C572A759-6A51-4108-AA02-DFA0A04FC94B}">
              <ma14:wrappingTextBoxFlag xmlns:ma14="http://schemas.microsoft.com/office/mac/drawingml/2011/main" val="1"/>
            </a:ext>
          </a:extLst>
        </p:spPr>
        <p:txBody>
          <a:bodyPr lIns="46037" tIns="46037" rIns="46037" bIns="46037">
            <a:spAutoFit/>
          </a:bodyPr>
          <a:lstStyle/>
          <a:p>
            <a:pPr lvl="0" algn="ctr">
              <a:defRPr sz="1800"/>
            </a:pPr>
            <a:r>
              <a:rPr sz="2400">
                <a:solidFill>
                  <a:srgbClr val="FFFFFF"/>
                </a:solidFill>
                <a:latin typeface="Arial"/>
                <a:ea typeface="Arial"/>
                <a:cs typeface="Arial"/>
                <a:sym typeface="Arial"/>
              </a:rPr>
              <a:t>CCR is the ideal system for decompression</a:t>
            </a:r>
            <a:endParaRPr sz="2400">
              <a:solidFill>
                <a:srgbClr val="FFFFFF"/>
              </a:solidFill>
              <a:latin typeface="Arial"/>
              <a:ea typeface="Arial"/>
              <a:cs typeface="Arial"/>
              <a:sym typeface="Arial"/>
            </a:endParaRPr>
          </a:p>
          <a:p>
            <a:pPr lvl="0" algn="ctr">
              <a:defRPr sz="1800"/>
            </a:pPr>
            <a:r>
              <a:rPr sz="2400">
                <a:solidFill>
                  <a:srgbClr val="FFFFFF"/>
                </a:solidFill>
                <a:latin typeface="Arial"/>
                <a:ea typeface="Arial"/>
                <a:cs typeface="Arial"/>
                <a:sym typeface="Arial"/>
              </a:rPr>
              <a:t>efficiency and ease of oxygen tracking</a:t>
            </a:r>
          </a:p>
        </p:txBody>
      </p:sp>
      <p:pic>
        <p:nvPicPr>
          <p:cNvPr id="556" name="image.png"/>
          <p:cNvPicPr/>
          <p:nvPr/>
        </p:nvPicPr>
        <p:blipFill>
          <a:blip r:embed="rId2">
            <a:extLst/>
          </a:blip>
          <a:stretch>
            <a:fillRect/>
          </a:stretch>
        </p:blipFill>
        <p:spPr>
          <a:xfrm>
            <a:off x="334962" y="4786312"/>
            <a:ext cx="771526" cy="738188"/>
          </a:xfrm>
          <a:prstGeom prst="rect">
            <a:avLst/>
          </a:prstGeom>
          <a:ln w="12700">
            <a:miter lim="400000"/>
          </a:ln>
        </p:spPr>
      </p:pic>
    </p:spTree>
  </p:cSld>
  <p:clrMapOvr>
    <a:masterClrMapping/>
  </p:clrMapOvr>
  <p:transition spd="med" advClick="1"/>
</p:sld>
</file>

<file path=ppt/slides/slide10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8" name="Shape 558"/>
          <p:cNvSpPr/>
          <p:nvPr>
            <p:ph type="title" idx="4294967295"/>
          </p:nvPr>
        </p:nvSpPr>
        <p:spPr>
          <a:prstGeom prst="rect">
            <a:avLst/>
          </a:prstGeom>
        </p:spPr>
        <p:txBody>
          <a:bodyPr lIns="0" tIns="0" rIns="0" bIns="0">
            <a:normAutofit fontScale="100000" lnSpcReduction="0"/>
          </a:bodyPr>
          <a:lstStyle>
            <a:lvl1pPr>
              <a:defRPr sz="3200">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200">
                <a:solidFill>
                  <a:srgbClr val="0066FF"/>
                </a:solidFill>
                <a:effectLst>
                  <a:outerShdw sx="100000" sy="100000" kx="0" ky="0" algn="b" rotWithShape="0" blurRad="12700" dist="25400" dir="2700000">
                    <a:srgbClr val="000000"/>
                  </a:outerShdw>
                </a:effectLst>
              </a:rPr>
              <a:t>Breathing Gas</a:t>
            </a:r>
          </a:p>
        </p:txBody>
      </p:sp>
      <p:sp>
        <p:nvSpPr>
          <p:cNvPr id="559" name="Shape 559"/>
          <p:cNvSpPr/>
          <p:nvPr>
            <p:ph type="body" idx="4294967295"/>
          </p:nvPr>
        </p:nvSpPr>
        <p:spPr>
          <a:xfrm>
            <a:off x="404812" y="1433512"/>
            <a:ext cx="8281988" cy="4745038"/>
          </a:xfrm>
          <a:prstGeom prst="rect">
            <a:avLst/>
          </a:prstGeom>
        </p:spPr>
        <p:txBody>
          <a:bodyPr lIns="0" tIns="0" rIns="0" bIns="0">
            <a:normAutofit fontScale="100000" lnSpcReduction="0"/>
          </a:bodyPr>
          <a:lstStyle>
            <a:lvl1pPr>
              <a:buChar char="▪"/>
            </a:lvl1pPr>
          </a:lstStyle>
          <a:p>
            <a:pPr lvl="0">
              <a:defRPr sz="1800"/>
            </a:pPr>
            <a:r>
              <a:rPr sz="2800"/>
              <a:t>Oxygen &amp; Inert Gas % -- Note:  X-CCR recommends a high set point of 1.2</a:t>
            </a:r>
          </a:p>
        </p:txBody>
      </p:sp>
      <p:sp>
        <p:nvSpPr>
          <p:cNvPr id="560" name="Shape 560"/>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99</a:t>
            </a:r>
          </a:p>
        </p:txBody>
      </p:sp>
      <p:graphicFrame>
        <p:nvGraphicFramePr>
          <p:cNvPr id="561" name="Table 561"/>
          <p:cNvGraphicFramePr/>
          <p:nvPr/>
        </p:nvGraphicFramePr>
        <p:xfrm>
          <a:off x="419100" y="2600325"/>
          <a:ext cx="8297863" cy="3779838"/>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382712"/>
                <a:gridCol w="1382712"/>
                <a:gridCol w="1382712"/>
                <a:gridCol w="1384300"/>
                <a:gridCol w="1382712"/>
                <a:gridCol w="1382712"/>
              </a:tblGrid>
              <a:tr h="639762">
                <a:tc>
                  <a:txBody>
                    <a:bodyPr/>
                    <a:lstStyle/>
                    <a:p>
                      <a:pPr lvl="0" algn="ctr">
                        <a:defRPr b="0" i="0" sz="1800"/>
                      </a:pPr>
                      <a:r>
                        <a:rPr>
                          <a:solidFill>
                            <a:srgbClr val="FFFFFF"/>
                          </a:solidFill>
                          <a:sym typeface="Arial"/>
                        </a:rPr>
                        <a:t>Depth</a:t>
                      </a:r>
                      <a:endParaRPr>
                        <a:solidFill>
                          <a:srgbClr val="FFFFFF"/>
                        </a:solidFill>
                        <a:sym typeface="Arial"/>
                      </a:endParaRPr>
                    </a:p>
                    <a:p>
                      <a:pPr lvl="0" algn="ctr">
                        <a:defRPr b="0" i="0" sz="1800"/>
                      </a:pPr>
                      <a:r>
                        <a:rPr>
                          <a:solidFill>
                            <a:srgbClr val="FFFFFF"/>
                          </a:solidFill>
                          <a:sym typeface="Arial"/>
                        </a:rPr>
                        <a:t>(fsw)</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solidFill>
                      <a:srgbClr val="0070C0"/>
                    </a:solidFill>
                  </a:tcPr>
                </a:tc>
                <a:tc>
                  <a:txBody>
                    <a:bodyPr/>
                    <a:lstStyle/>
                    <a:p>
                      <a:pPr lvl="0" algn="ctr">
                        <a:defRPr b="0" i="0" sz="1800"/>
                      </a:pPr>
                      <a:r>
                        <a:rPr>
                          <a:solidFill>
                            <a:srgbClr val="FFFFFF"/>
                          </a:solidFill>
                          <a:sym typeface="Arial"/>
                        </a:rPr>
                        <a:t>Depth</a:t>
                      </a:r>
                      <a:endParaRPr>
                        <a:solidFill>
                          <a:srgbClr val="FFFFFF"/>
                        </a:solidFill>
                        <a:sym typeface="Arial"/>
                      </a:endParaRPr>
                    </a:p>
                    <a:p>
                      <a:pPr lvl="0" algn="ctr">
                        <a:defRPr b="0" i="0" sz="1800"/>
                      </a:pPr>
                      <a:r>
                        <a:rPr>
                          <a:solidFill>
                            <a:srgbClr val="FFFFFF"/>
                          </a:solidFill>
                          <a:sym typeface="Arial"/>
                        </a:rPr>
                        <a:t>(msw)</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solidFill>
                      <a:srgbClr val="0070C0"/>
                    </a:solidFill>
                  </a:tcPr>
                </a:tc>
                <a:tc>
                  <a:txBody>
                    <a:bodyPr/>
                    <a:lstStyle/>
                    <a:p>
                      <a:pPr lvl="0" algn="ctr">
                        <a:defRPr b="0" i="0" sz="1800"/>
                      </a:pPr>
                      <a:r>
                        <a:rPr>
                          <a:solidFill>
                            <a:srgbClr val="FFFFFF"/>
                          </a:solidFill>
                          <a:sym typeface="Arial"/>
                        </a:rPr>
                        <a:t>Pressure</a:t>
                      </a:r>
                      <a:endParaRPr>
                        <a:solidFill>
                          <a:srgbClr val="FFFFFF"/>
                        </a:solidFill>
                        <a:sym typeface="Arial"/>
                      </a:endParaRPr>
                    </a:p>
                    <a:p>
                      <a:pPr lvl="0" algn="ctr">
                        <a:defRPr b="0" i="0" sz="1800"/>
                      </a:pPr>
                      <a:r>
                        <a:rPr>
                          <a:solidFill>
                            <a:srgbClr val="FFFFFF"/>
                          </a:solidFill>
                          <a:sym typeface="Arial"/>
                        </a:rPr>
                        <a:t>(Bar)</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solidFill>
                      <a:srgbClr val="0070C0"/>
                    </a:solidFill>
                  </a:tcPr>
                </a:tc>
                <a:tc>
                  <a:txBody>
                    <a:bodyPr/>
                    <a:lstStyle/>
                    <a:p>
                      <a:pPr lvl="0" algn="ctr">
                        <a:defRPr b="0" i="0" sz="1800"/>
                      </a:pPr>
                      <a:r>
                        <a:rPr>
                          <a:solidFill>
                            <a:srgbClr val="FFFFFF"/>
                          </a:solidFill>
                          <a:sym typeface="Arial"/>
                        </a:rPr>
                        <a:t>PO</a:t>
                      </a:r>
                      <a:r>
                        <a:rPr baseline="-25000">
                          <a:solidFill>
                            <a:srgbClr val="FFFFFF"/>
                          </a:solidFill>
                          <a:sym typeface="Arial"/>
                        </a:rPr>
                        <a:t>2</a:t>
                      </a:r>
                      <a:endParaRPr baseline="-25000">
                        <a:solidFill>
                          <a:srgbClr val="FFFFFF"/>
                        </a:solidFill>
                        <a:sym typeface="Arial"/>
                      </a:endParaRPr>
                    </a:p>
                    <a:p>
                      <a:pPr lvl="0" algn="ctr">
                        <a:defRPr b="0" i="0" sz="1800"/>
                      </a:pPr>
                      <a:r>
                        <a:rPr>
                          <a:solidFill>
                            <a:srgbClr val="FFFFFF"/>
                          </a:solidFill>
                          <a:sym typeface="Arial"/>
                        </a:rPr>
                        <a:t>(Bar)</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solidFill>
                      <a:srgbClr val="0070C0"/>
                    </a:solidFill>
                  </a:tcPr>
                </a:tc>
                <a:tc>
                  <a:txBody>
                    <a:bodyPr/>
                    <a:lstStyle/>
                    <a:p>
                      <a:pPr lvl="0" algn="ctr">
                        <a:defRPr b="0" i="0" sz="1800"/>
                      </a:pPr>
                      <a:r>
                        <a:rPr>
                          <a:solidFill>
                            <a:srgbClr val="FFFFFF"/>
                          </a:solidFill>
                          <a:sym typeface="Arial"/>
                        </a:rPr>
                        <a:t>FO</a:t>
                      </a:r>
                      <a:r>
                        <a:rPr baseline="-25000">
                          <a:solidFill>
                            <a:srgbClr val="FFFFFF"/>
                          </a:solidFill>
                          <a:sym typeface="Arial"/>
                        </a:rPr>
                        <a:t>2</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solidFill>
                      <a:srgbClr val="0070C0"/>
                    </a:solidFill>
                  </a:tcPr>
                </a:tc>
                <a:tc>
                  <a:txBody>
                    <a:bodyPr/>
                    <a:lstStyle/>
                    <a:p>
                      <a:pPr lvl="0" algn="ctr">
                        <a:defRPr b="0" i="0" sz="1800"/>
                      </a:pPr>
                      <a:r>
                        <a:rPr>
                          <a:solidFill>
                            <a:srgbClr val="FFFFFF"/>
                          </a:solidFill>
                          <a:sym typeface="Arial"/>
                        </a:rPr>
                        <a:t>F</a:t>
                      </a:r>
                      <a:r>
                        <a:rPr baseline="-25000">
                          <a:solidFill>
                            <a:srgbClr val="FFFFFF"/>
                          </a:solidFill>
                          <a:sym typeface="Arial"/>
                        </a:rPr>
                        <a:t>Inert</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solidFill>
                      <a:srgbClr val="0070C0"/>
                    </a:solidFill>
                  </a:tcPr>
                </a:tc>
              </a:tr>
              <a:tr h="449262">
                <a:tc>
                  <a:txBody>
                    <a:bodyPr/>
                    <a:lstStyle/>
                    <a:p>
                      <a:pPr lvl="0" algn="ctr">
                        <a:defRPr b="0" i="0" sz="1800"/>
                      </a:pPr>
                      <a:r>
                        <a:rPr>
                          <a:sym typeface="Arial"/>
                        </a:rPr>
                        <a:t>10</a:t>
                      </a:r>
                    </a:p>
                  </a:txBody>
                  <a:tcPr marL="45725" marR="45725" marT="45725" marB="45725" anchor="ctr" anchorCtr="0" horzOverflow="overflow">
                    <a:lnL w="12700">
                      <a:solidFill>
                        <a:srgbClr val="FFFFFF"/>
                      </a:solidFill>
                      <a:round/>
                    </a:lnL>
                    <a:lnR w="12700">
                      <a:solidFill>
                        <a:srgbClr val="FFFFFF"/>
                      </a:solidFill>
                      <a:round/>
                    </a:lnR>
                    <a:lnT w="38100">
                      <a:solidFill>
                        <a:srgbClr val="FFFFFF"/>
                      </a:solidFill>
                      <a:round/>
                    </a:lnT>
                    <a:lnB w="12700">
                      <a:solidFill>
                        <a:srgbClr val="FFFFFF"/>
                      </a:solidFill>
                      <a:round/>
                    </a:lnB>
                    <a:solidFill>
                      <a:srgbClr val="CBD5E8"/>
                    </a:solidFill>
                  </a:tcPr>
                </a:tc>
                <a:tc>
                  <a:txBody>
                    <a:bodyPr/>
                    <a:lstStyle/>
                    <a:p>
                      <a:pPr lvl="0" algn="ctr">
                        <a:defRPr b="0" i="0" sz="1800"/>
                      </a:pPr>
                      <a:r>
                        <a:rPr>
                          <a:sym typeface="Arial"/>
                        </a:rPr>
                        <a:t>3</a:t>
                      </a:r>
                    </a:p>
                  </a:txBody>
                  <a:tcPr marL="45725" marR="45725" marT="45725" marB="45725" anchor="ctr" anchorCtr="0" horzOverflow="overflow">
                    <a:lnL w="12700">
                      <a:solidFill>
                        <a:srgbClr val="FFFFFF"/>
                      </a:solidFill>
                      <a:round/>
                    </a:lnL>
                    <a:lnR w="12700">
                      <a:solidFill>
                        <a:srgbClr val="FFFFFF"/>
                      </a:solidFill>
                      <a:round/>
                    </a:lnR>
                    <a:lnT w="38100">
                      <a:solidFill>
                        <a:srgbClr val="FFFFFF"/>
                      </a:solidFill>
                      <a:round/>
                    </a:lnT>
                    <a:lnB w="12700">
                      <a:solidFill>
                        <a:srgbClr val="FFFFFF"/>
                      </a:solidFill>
                      <a:round/>
                    </a:lnB>
                    <a:solidFill>
                      <a:srgbClr val="CBD5E8"/>
                    </a:solidFill>
                  </a:tcPr>
                </a:tc>
                <a:tc>
                  <a:txBody>
                    <a:bodyPr/>
                    <a:lstStyle/>
                    <a:p>
                      <a:pPr lvl="0" algn="ctr">
                        <a:defRPr b="0" i="0" sz="1800"/>
                      </a:pPr>
                      <a:r>
                        <a:rPr>
                          <a:sym typeface="Arial"/>
                        </a:rPr>
                        <a:t>1.3</a:t>
                      </a:r>
                    </a:p>
                  </a:txBody>
                  <a:tcPr marL="45725" marR="45725" marT="45725" marB="45725" anchor="ctr" anchorCtr="0" horzOverflow="overflow">
                    <a:lnL w="12700">
                      <a:solidFill>
                        <a:srgbClr val="FFFFFF"/>
                      </a:solidFill>
                      <a:round/>
                    </a:lnL>
                    <a:lnR w="12700">
                      <a:solidFill>
                        <a:srgbClr val="FFFFFF"/>
                      </a:solidFill>
                      <a:round/>
                    </a:lnR>
                    <a:lnT w="38100">
                      <a:solidFill>
                        <a:srgbClr val="FFFFFF"/>
                      </a:solidFill>
                      <a:round/>
                    </a:lnT>
                    <a:lnB w="12700">
                      <a:solidFill>
                        <a:srgbClr val="FFFFFF"/>
                      </a:solidFill>
                      <a:round/>
                    </a:lnB>
                    <a:solidFill>
                      <a:srgbClr val="CBD5E8"/>
                    </a:solidFill>
                  </a:tcPr>
                </a:tc>
                <a:tc>
                  <a:txBody>
                    <a:bodyPr/>
                    <a:lstStyle/>
                    <a:p>
                      <a:pPr lvl="0" algn="ctr">
                        <a:defRPr b="0" i="0" sz="1800"/>
                      </a:pPr>
                      <a:r>
                        <a:rPr>
                          <a:sym typeface="Arial"/>
                        </a:rPr>
                        <a:t>1.3</a:t>
                      </a:r>
                    </a:p>
                  </a:txBody>
                  <a:tcPr marL="45725" marR="45725" marT="45725" marB="45725" anchor="ctr" anchorCtr="0" horzOverflow="overflow">
                    <a:lnL w="12700">
                      <a:solidFill>
                        <a:srgbClr val="FFFFFF"/>
                      </a:solidFill>
                      <a:round/>
                    </a:lnL>
                    <a:lnR w="12700">
                      <a:solidFill>
                        <a:srgbClr val="FFFFFF"/>
                      </a:solidFill>
                      <a:round/>
                    </a:lnR>
                    <a:lnT w="38100">
                      <a:solidFill>
                        <a:srgbClr val="FFFFFF"/>
                      </a:solidFill>
                      <a:round/>
                    </a:lnT>
                    <a:lnB w="12700">
                      <a:solidFill>
                        <a:srgbClr val="FFFFFF"/>
                      </a:solidFill>
                      <a:round/>
                    </a:lnB>
                    <a:solidFill>
                      <a:srgbClr val="CBD5E8"/>
                    </a:solidFill>
                  </a:tcPr>
                </a:tc>
                <a:tc>
                  <a:txBody>
                    <a:bodyPr/>
                    <a:lstStyle/>
                    <a:p>
                      <a:pPr lvl="0" algn="ctr">
                        <a:defRPr b="0" i="0" sz="1800"/>
                      </a:pPr>
                      <a:r>
                        <a:rPr>
                          <a:sym typeface="Arial"/>
                        </a:rPr>
                        <a:t>100%</a:t>
                      </a:r>
                    </a:p>
                  </a:txBody>
                  <a:tcPr marL="45725" marR="45725" marT="45725" marB="45725" anchor="ctr" anchorCtr="0" horzOverflow="overflow">
                    <a:lnL w="12700">
                      <a:solidFill>
                        <a:srgbClr val="FFFFFF"/>
                      </a:solidFill>
                      <a:round/>
                    </a:lnL>
                    <a:lnR w="12700">
                      <a:solidFill>
                        <a:srgbClr val="FFFFFF"/>
                      </a:solidFill>
                      <a:round/>
                    </a:lnR>
                    <a:lnT w="38100">
                      <a:solidFill>
                        <a:srgbClr val="FFFFFF"/>
                      </a:solidFill>
                      <a:round/>
                    </a:lnT>
                    <a:lnB w="12700">
                      <a:solidFill>
                        <a:srgbClr val="FFFFFF"/>
                      </a:solidFill>
                      <a:round/>
                    </a:lnB>
                    <a:solidFill>
                      <a:srgbClr val="CBD5E8"/>
                    </a:solidFill>
                  </a:tcPr>
                </a:tc>
                <a:tc>
                  <a:txBody>
                    <a:bodyPr/>
                    <a:lstStyle/>
                    <a:p>
                      <a:pPr lvl="0" algn="ctr">
                        <a:defRPr b="0" i="0" sz="1800"/>
                      </a:pPr>
                      <a:r>
                        <a:rPr>
                          <a:sym typeface="Arial"/>
                        </a:rPr>
                        <a:t>0%</a:t>
                      </a:r>
                    </a:p>
                  </a:txBody>
                  <a:tcPr marL="45725" marR="45725" marT="45725" marB="45725" anchor="ctr" anchorCtr="0" horzOverflow="overflow">
                    <a:lnL w="12700">
                      <a:solidFill>
                        <a:srgbClr val="FFFFFF"/>
                      </a:solidFill>
                      <a:round/>
                    </a:lnL>
                    <a:lnR w="12700">
                      <a:solidFill>
                        <a:srgbClr val="FFFFFF"/>
                      </a:solidFill>
                      <a:round/>
                    </a:lnR>
                    <a:lnT w="38100">
                      <a:solidFill>
                        <a:srgbClr val="FFFFFF"/>
                      </a:solidFill>
                      <a:round/>
                    </a:lnT>
                    <a:lnB w="12700">
                      <a:solidFill>
                        <a:srgbClr val="FFFFFF"/>
                      </a:solidFill>
                      <a:round/>
                    </a:lnB>
                    <a:solidFill>
                      <a:srgbClr val="CBD5E8"/>
                    </a:solidFill>
                  </a:tcPr>
                </a:tc>
              </a:tr>
              <a:tr h="447675">
                <a:tc>
                  <a:txBody>
                    <a:bodyPr/>
                    <a:lstStyle/>
                    <a:p>
                      <a:pPr lvl="0" algn="ctr">
                        <a:defRPr b="0" i="0" sz="1800"/>
                      </a:pPr>
                      <a:r>
                        <a:rPr>
                          <a:sym typeface="Arial"/>
                        </a:rPr>
                        <a:t>20</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7EBF4"/>
                    </a:solidFill>
                  </a:tcPr>
                </a:tc>
                <a:tc>
                  <a:txBody>
                    <a:bodyPr/>
                    <a:lstStyle/>
                    <a:p>
                      <a:pPr lvl="0" algn="ctr">
                        <a:defRPr b="0" i="0" sz="1800"/>
                      </a:pPr>
                      <a:r>
                        <a:rPr>
                          <a:sym typeface="Arial"/>
                        </a:rPr>
                        <a:t>6</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7EBF4"/>
                    </a:solidFill>
                  </a:tcPr>
                </a:tc>
                <a:tc>
                  <a:txBody>
                    <a:bodyPr/>
                    <a:lstStyle/>
                    <a:p>
                      <a:pPr lvl="0" algn="ctr">
                        <a:defRPr b="0" i="0" sz="1800"/>
                      </a:pPr>
                      <a:r>
                        <a:rPr>
                          <a:sym typeface="Arial"/>
                        </a:rPr>
                        <a:t>1.6</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7EBF4"/>
                    </a:solidFill>
                  </a:tcPr>
                </a:tc>
                <a:tc>
                  <a:txBody>
                    <a:bodyPr/>
                    <a:lstStyle/>
                    <a:p>
                      <a:pPr lvl="0" algn="ctr">
                        <a:defRPr b="0" i="0" sz="1800"/>
                      </a:pPr>
                      <a:r>
                        <a:rPr>
                          <a:sym typeface="Arial"/>
                        </a:rPr>
                        <a:t>1.3</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7EBF4"/>
                    </a:solidFill>
                  </a:tcPr>
                </a:tc>
                <a:tc>
                  <a:txBody>
                    <a:bodyPr/>
                    <a:lstStyle/>
                    <a:p>
                      <a:pPr lvl="0" algn="ctr">
                        <a:defRPr b="0" i="0" sz="1800"/>
                      </a:pPr>
                      <a:r>
                        <a:rPr>
                          <a:sym typeface="Arial"/>
                        </a:rPr>
                        <a:t>81.3%</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7EBF4"/>
                    </a:solidFill>
                  </a:tcPr>
                </a:tc>
                <a:tc>
                  <a:txBody>
                    <a:bodyPr/>
                    <a:lstStyle/>
                    <a:p>
                      <a:pPr lvl="0" algn="ctr">
                        <a:defRPr b="0" i="0" sz="1800"/>
                      </a:pPr>
                      <a:r>
                        <a:rPr>
                          <a:sym typeface="Arial"/>
                        </a:rPr>
                        <a:t>19.7%</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7EBF4"/>
                    </a:solidFill>
                  </a:tcPr>
                </a:tc>
              </a:tr>
              <a:tr h="449262">
                <a:tc>
                  <a:txBody>
                    <a:bodyPr/>
                    <a:lstStyle/>
                    <a:p>
                      <a:pPr lvl="0" algn="ctr">
                        <a:defRPr b="0" i="0" sz="1800"/>
                      </a:pPr>
                      <a:r>
                        <a:rPr>
                          <a:sym typeface="Arial"/>
                        </a:rPr>
                        <a:t>33</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CBD5E8"/>
                    </a:solidFill>
                  </a:tcPr>
                </a:tc>
                <a:tc>
                  <a:txBody>
                    <a:bodyPr/>
                    <a:lstStyle/>
                    <a:p>
                      <a:pPr lvl="0" algn="ctr">
                        <a:defRPr b="0" i="0" sz="1800"/>
                      </a:pPr>
                      <a:r>
                        <a:rPr>
                          <a:sym typeface="Arial"/>
                        </a:rPr>
                        <a:t>10</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CBD5E8"/>
                    </a:solidFill>
                  </a:tcPr>
                </a:tc>
                <a:tc>
                  <a:txBody>
                    <a:bodyPr/>
                    <a:lstStyle/>
                    <a:p>
                      <a:pPr lvl="0" algn="ctr">
                        <a:defRPr b="0" i="0" sz="1800"/>
                      </a:pPr>
                      <a:r>
                        <a:rPr>
                          <a:sym typeface="Arial"/>
                        </a:rPr>
                        <a:t>2.0</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CBD5E8"/>
                    </a:solidFill>
                  </a:tcPr>
                </a:tc>
                <a:tc>
                  <a:txBody>
                    <a:bodyPr/>
                    <a:lstStyle/>
                    <a:p>
                      <a:pPr lvl="0" algn="ctr">
                        <a:defRPr b="0" i="0" sz="1800"/>
                      </a:pPr>
                      <a:r>
                        <a:rPr>
                          <a:sym typeface="Arial"/>
                        </a:rPr>
                        <a:t>1.3</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CBD5E8"/>
                    </a:solidFill>
                  </a:tcPr>
                </a:tc>
                <a:tc>
                  <a:txBody>
                    <a:bodyPr/>
                    <a:lstStyle/>
                    <a:p>
                      <a:pPr lvl="0" algn="ctr">
                        <a:defRPr b="0" i="0" sz="1800"/>
                      </a:pPr>
                      <a:r>
                        <a:rPr>
                          <a:sym typeface="Arial"/>
                        </a:rPr>
                        <a:t>65.0%</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CBD5E8"/>
                    </a:solidFill>
                  </a:tcPr>
                </a:tc>
                <a:tc>
                  <a:txBody>
                    <a:bodyPr/>
                    <a:lstStyle/>
                    <a:p>
                      <a:pPr lvl="0" algn="ctr">
                        <a:defRPr b="0" i="0" sz="1800"/>
                      </a:pPr>
                      <a:r>
                        <a:rPr>
                          <a:sym typeface="Arial"/>
                        </a:rPr>
                        <a:t>35%</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CBD5E8"/>
                    </a:solidFill>
                  </a:tcPr>
                </a:tc>
              </a:tr>
              <a:tr h="447675">
                <a:tc>
                  <a:txBody>
                    <a:bodyPr/>
                    <a:lstStyle/>
                    <a:p>
                      <a:pPr lvl="0" algn="ctr">
                        <a:defRPr b="0" i="0" sz="1800"/>
                      </a:pPr>
                      <a:r>
                        <a:rPr>
                          <a:sym typeface="Arial"/>
                        </a:rPr>
                        <a:t>66</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7EBF4"/>
                    </a:solidFill>
                  </a:tcPr>
                </a:tc>
                <a:tc>
                  <a:txBody>
                    <a:bodyPr/>
                    <a:lstStyle/>
                    <a:p>
                      <a:pPr lvl="0" algn="ctr">
                        <a:defRPr b="0" i="0" sz="1800"/>
                      </a:pPr>
                      <a:r>
                        <a:rPr>
                          <a:sym typeface="Arial"/>
                        </a:rPr>
                        <a:t>20</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7EBF4"/>
                    </a:solidFill>
                  </a:tcPr>
                </a:tc>
                <a:tc>
                  <a:txBody>
                    <a:bodyPr/>
                    <a:lstStyle/>
                    <a:p>
                      <a:pPr lvl="0" algn="ctr">
                        <a:defRPr b="0" i="0" sz="1800"/>
                      </a:pPr>
                      <a:r>
                        <a:rPr>
                          <a:sym typeface="Arial"/>
                        </a:rPr>
                        <a:t>3.0</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7EBF4"/>
                    </a:solidFill>
                  </a:tcPr>
                </a:tc>
                <a:tc>
                  <a:txBody>
                    <a:bodyPr/>
                    <a:lstStyle/>
                    <a:p>
                      <a:pPr lvl="0" algn="ctr">
                        <a:defRPr b="0" i="0" sz="1800"/>
                      </a:pPr>
                      <a:r>
                        <a:rPr>
                          <a:sym typeface="Arial"/>
                        </a:rPr>
                        <a:t>1.3</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7EBF4"/>
                    </a:solidFill>
                  </a:tcPr>
                </a:tc>
                <a:tc>
                  <a:txBody>
                    <a:bodyPr/>
                    <a:lstStyle/>
                    <a:p>
                      <a:pPr lvl="0" algn="ctr">
                        <a:defRPr b="0" i="0" sz="1800"/>
                      </a:pPr>
                      <a:r>
                        <a:rPr>
                          <a:sym typeface="Arial"/>
                        </a:rPr>
                        <a:t>43.3%</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7EBF4"/>
                    </a:solidFill>
                  </a:tcPr>
                </a:tc>
                <a:tc>
                  <a:txBody>
                    <a:bodyPr/>
                    <a:lstStyle/>
                    <a:p>
                      <a:pPr lvl="0" algn="ctr">
                        <a:defRPr b="0" i="0" sz="1800"/>
                      </a:pPr>
                      <a:r>
                        <a:rPr>
                          <a:sym typeface="Arial"/>
                        </a:rPr>
                        <a:t>56.7%</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7EBF4"/>
                    </a:solidFill>
                  </a:tcPr>
                </a:tc>
              </a:tr>
              <a:tr h="449262">
                <a:tc>
                  <a:txBody>
                    <a:bodyPr/>
                    <a:lstStyle/>
                    <a:p>
                      <a:pPr lvl="0" algn="ctr">
                        <a:defRPr b="0" i="0" sz="1800"/>
                      </a:pPr>
                      <a:r>
                        <a:rPr>
                          <a:sym typeface="Arial"/>
                        </a:rPr>
                        <a:t>99</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CBD5E8"/>
                    </a:solidFill>
                  </a:tcPr>
                </a:tc>
                <a:tc>
                  <a:txBody>
                    <a:bodyPr/>
                    <a:lstStyle/>
                    <a:p>
                      <a:pPr lvl="0" algn="ctr">
                        <a:defRPr b="0" i="0" sz="1800"/>
                      </a:pPr>
                      <a:r>
                        <a:rPr>
                          <a:sym typeface="Arial"/>
                        </a:rPr>
                        <a:t>30</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CBD5E8"/>
                    </a:solidFill>
                  </a:tcPr>
                </a:tc>
                <a:tc>
                  <a:txBody>
                    <a:bodyPr/>
                    <a:lstStyle/>
                    <a:p>
                      <a:pPr lvl="0" algn="ctr">
                        <a:defRPr b="0" i="0" sz="1800"/>
                      </a:pPr>
                      <a:r>
                        <a:rPr>
                          <a:sym typeface="Arial"/>
                        </a:rPr>
                        <a:t>4.0</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CBD5E8"/>
                    </a:solidFill>
                  </a:tcPr>
                </a:tc>
                <a:tc>
                  <a:txBody>
                    <a:bodyPr/>
                    <a:lstStyle/>
                    <a:p>
                      <a:pPr lvl="0" algn="ctr">
                        <a:defRPr b="0" i="0" sz="1800"/>
                      </a:pPr>
                      <a:r>
                        <a:rPr>
                          <a:sym typeface="Arial"/>
                        </a:rPr>
                        <a:t>1.3</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CBD5E8"/>
                    </a:solidFill>
                  </a:tcPr>
                </a:tc>
                <a:tc>
                  <a:txBody>
                    <a:bodyPr/>
                    <a:lstStyle/>
                    <a:p>
                      <a:pPr lvl="0" algn="ctr">
                        <a:defRPr b="0" i="0" sz="1800"/>
                      </a:pPr>
                      <a:r>
                        <a:rPr>
                          <a:sym typeface="Arial"/>
                        </a:rPr>
                        <a:t>32.5%</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CBD5E8"/>
                    </a:solidFill>
                  </a:tcPr>
                </a:tc>
                <a:tc>
                  <a:txBody>
                    <a:bodyPr/>
                    <a:lstStyle/>
                    <a:p>
                      <a:pPr lvl="0" algn="ctr">
                        <a:defRPr b="0" i="0" sz="1800"/>
                      </a:pPr>
                      <a:r>
                        <a:rPr>
                          <a:sym typeface="Arial"/>
                        </a:rPr>
                        <a:t>67.5%</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CBD5E8"/>
                    </a:solidFill>
                  </a:tcPr>
                </a:tc>
              </a:tr>
              <a:tr h="447675">
                <a:tc>
                  <a:txBody>
                    <a:bodyPr/>
                    <a:lstStyle/>
                    <a:p>
                      <a:pPr lvl="0" algn="ctr">
                        <a:defRPr b="0" i="0" sz="1800"/>
                      </a:pPr>
                      <a:r>
                        <a:rPr>
                          <a:sym typeface="Arial"/>
                        </a:rPr>
                        <a:t>132</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7EBF4"/>
                    </a:solidFill>
                  </a:tcPr>
                </a:tc>
                <a:tc>
                  <a:txBody>
                    <a:bodyPr/>
                    <a:lstStyle/>
                    <a:p>
                      <a:pPr lvl="0" algn="ctr">
                        <a:defRPr b="0" i="0" sz="1800"/>
                      </a:pPr>
                      <a:r>
                        <a:rPr>
                          <a:sym typeface="Arial"/>
                        </a:rPr>
                        <a:t>40</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7EBF4"/>
                    </a:solidFill>
                  </a:tcPr>
                </a:tc>
                <a:tc>
                  <a:txBody>
                    <a:bodyPr/>
                    <a:lstStyle/>
                    <a:p>
                      <a:pPr lvl="0" algn="ctr">
                        <a:defRPr b="0" i="0" sz="1800"/>
                      </a:pPr>
                      <a:r>
                        <a:rPr>
                          <a:sym typeface="Arial"/>
                        </a:rPr>
                        <a:t>5.0</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7EBF4"/>
                    </a:solidFill>
                  </a:tcPr>
                </a:tc>
                <a:tc>
                  <a:txBody>
                    <a:bodyPr/>
                    <a:lstStyle/>
                    <a:p>
                      <a:pPr lvl="0" algn="ctr">
                        <a:defRPr b="0" i="0" sz="1800"/>
                      </a:pPr>
                      <a:r>
                        <a:rPr>
                          <a:sym typeface="Arial"/>
                        </a:rPr>
                        <a:t>1.3</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7EBF4"/>
                    </a:solidFill>
                  </a:tcPr>
                </a:tc>
                <a:tc>
                  <a:txBody>
                    <a:bodyPr/>
                    <a:lstStyle/>
                    <a:p>
                      <a:pPr lvl="0" algn="ctr">
                        <a:defRPr b="0" i="0" sz="1800"/>
                      </a:pPr>
                      <a:r>
                        <a:rPr>
                          <a:sym typeface="Arial"/>
                        </a:rPr>
                        <a:t>26.0%</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7EBF4"/>
                    </a:solidFill>
                  </a:tcPr>
                </a:tc>
                <a:tc>
                  <a:txBody>
                    <a:bodyPr/>
                    <a:lstStyle/>
                    <a:p>
                      <a:pPr lvl="0" algn="ctr">
                        <a:defRPr b="0" i="0" sz="1800"/>
                      </a:pPr>
                      <a:r>
                        <a:rPr>
                          <a:sym typeface="Arial"/>
                        </a:rPr>
                        <a:t>74.0%</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7EBF4"/>
                    </a:solidFill>
                  </a:tcPr>
                </a:tc>
              </a:tr>
              <a:tr h="449262">
                <a:tc>
                  <a:txBody>
                    <a:bodyPr/>
                    <a:lstStyle/>
                    <a:p>
                      <a:pPr lvl="0" algn="ctr">
                        <a:defRPr b="0" i="0" sz="1800"/>
                      </a:pPr>
                      <a:r>
                        <a:rPr>
                          <a:sym typeface="Arial"/>
                        </a:rPr>
                        <a:t>165</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CBD5E8"/>
                    </a:solidFill>
                  </a:tcPr>
                </a:tc>
                <a:tc>
                  <a:txBody>
                    <a:bodyPr/>
                    <a:lstStyle/>
                    <a:p>
                      <a:pPr lvl="0" algn="ctr">
                        <a:defRPr b="0" i="0" sz="1800"/>
                      </a:pPr>
                      <a:r>
                        <a:rPr>
                          <a:sym typeface="Arial"/>
                        </a:rPr>
                        <a:t>50</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CBD5E8"/>
                    </a:solidFill>
                  </a:tcPr>
                </a:tc>
                <a:tc>
                  <a:txBody>
                    <a:bodyPr/>
                    <a:lstStyle/>
                    <a:p>
                      <a:pPr lvl="0" algn="ctr">
                        <a:defRPr b="0" i="0" sz="1800"/>
                      </a:pPr>
                      <a:r>
                        <a:rPr>
                          <a:sym typeface="Arial"/>
                        </a:rPr>
                        <a:t>6.0</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CBD5E8"/>
                    </a:solidFill>
                  </a:tcPr>
                </a:tc>
                <a:tc>
                  <a:txBody>
                    <a:bodyPr/>
                    <a:lstStyle/>
                    <a:p>
                      <a:pPr lvl="0" algn="ctr">
                        <a:defRPr b="0" i="0" sz="1800"/>
                      </a:pPr>
                      <a:r>
                        <a:rPr>
                          <a:sym typeface="Arial"/>
                        </a:rPr>
                        <a:t>1.3</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CBD5E8"/>
                    </a:solidFill>
                  </a:tcPr>
                </a:tc>
                <a:tc>
                  <a:txBody>
                    <a:bodyPr/>
                    <a:lstStyle/>
                    <a:p>
                      <a:pPr lvl="0" algn="ctr">
                        <a:defRPr b="0" i="0" sz="1800"/>
                      </a:pPr>
                      <a:r>
                        <a:rPr>
                          <a:sym typeface="Arial"/>
                        </a:rPr>
                        <a:t>21.7%</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CBD5E8"/>
                    </a:solidFill>
                  </a:tcPr>
                </a:tc>
                <a:tc>
                  <a:txBody>
                    <a:bodyPr/>
                    <a:lstStyle/>
                    <a:p>
                      <a:pPr lvl="0" algn="ctr">
                        <a:defRPr b="0" i="0" sz="1800"/>
                      </a:pPr>
                      <a:r>
                        <a:rPr>
                          <a:sym typeface="Arial"/>
                        </a:rPr>
                        <a:t>78.3%</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CBD5E8"/>
                    </a:solidFill>
                  </a:tcPr>
                </a:tc>
              </a:tr>
            </a:tbl>
          </a:graphicData>
        </a:graphic>
      </p:graphicFrame>
    </p:spTree>
  </p:cSld>
  <p:clrMapOvr>
    <a:masterClrMapping/>
  </p:clrMapOvr>
  <p:transition spd="med" advClick="1"/>
</p:sld>
</file>

<file path=ppt/slides/slide10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3" name="Shape 563"/>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CCR Buddies</a:t>
            </a:r>
          </a:p>
        </p:txBody>
      </p:sp>
      <p:sp>
        <p:nvSpPr>
          <p:cNvPr id="564" name="Shape 564"/>
          <p:cNvSpPr/>
          <p:nvPr>
            <p:ph type="body" idx="4294967295"/>
          </p:nvPr>
        </p:nvSpPr>
        <p:spPr>
          <a:xfrm>
            <a:off x="404812" y="1433512"/>
            <a:ext cx="8274051" cy="4745038"/>
          </a:xfrm>
          <a:prstGeom prst="rect">
            <a:avLst/>
          </a:prstGeom>
        </p:spPr>
        <p:txBody>
          <a:bodyPr lIns="0" tIns="0" rIns="0" bIns="0">
            <a:normAutofit fontScale="100000" lnSpcReduction="0"/>
          </a:bodyPr>
          <a:lstStyle/>
          <a:p>
            <a:pPr lvl="0">
              <a:buChar char="▪"/>
              <a:defRPr sz="1800"/>
            </a:pPr>
            <a:r>
              <a:rPr sz="2800"/>
              <a:t>CCR Buddy with </a:t>
            </a:r>
            <a:r>
              <a:rPr sz="2800">
                <a:latin typeface="Arial Rounded MT Bold"/>
                <a:ea typeface="Arial Rounded MT Bold"/>
                <a:cs typeface="Arial Rounded MT Bold"/>
                <a:sym typeface="Arial Rounded MT Bold"/>
              </a:rPr>
              <a:t>X-CCR</a:t>
            </a:r>
            <a:r>
              <a:rPr sz="2800">
                <a:solidFill>
                  <a:srgbClr val="0066FF"/>
                </a:solidFill>
                <a:latin typeface="Arial Rounded MT Bold"/>
                <a:ea typeface="Arial Rounded MT Bold"/>
                <a:cs typeface="Arial Rounded MT Bold"/>
                <a:sym typeface="Arial Rounded MT Bold"/>
              </a:rPr>
              <a:t> </a:t>
            </a:r>
            <a:endParaRPr sz="2800">
              <a:solidFill>
                <a:srgbClr val="0066FF"/>
              </a:solidFill>
              <a:latin typeface="Arial Rounded MT Bold"/>
              <a:ea typeface="Arial Rounded MT Bold"/>
              <a:cs typeface="Arial Rounded MT Bold"/>
              <a:sym typeface="Arial Rounded MT Bold"/>
            </a:endParaRPr>
          </a:p>
          <a:p>
            <a:pPr lvl="1" marL="717794" indent="-263769">
              <a:spcBef>
                <a:spcPts val="500"/>
              </a:spcBef>
              <a:buClr>
                <a:srgbClr val="FF0000"/>
              </a:buClr>
              <a:defRPr sz="1800"/>
            </a:pPr>
            <a:r>
              <a:rPr sz="2400"/>
              <a:t>Walk through each other configuration to increase safety</a:t>
            </a:r>
            <a:endParaRPr sz="2400"/>
          </a:p>
          <a:p>
            <a:pPr lvl="0">
              <a:buChar char="▪"/>
              <a:defRPr sz="1800"/>
            </a:pPr>
            <a:r>
              <a:rPr sz="2800"/>
              <a:t>CCR Buddy with a CCR other than </a:t>
            </a:r>
            <a:r>
              <a:rPr sz="2800">
                <a:latin typeface="Arial Rounded MT Bold"/>
                <a:ea typeface="Arial Rounded MT Bold"/>
                <a:cs typeface="Arial Rounded MT Bold"/>
                <a:sym typeface="Arial Rounded MT Bold"/>
              </a:rPr>
              <a:t>X-CCR</a:t>
            </a:r>
            <a:r>
              <a:rPr sz="2800">
                <a:solidFill>
                  <a:srgbClr val="0066FF"/>
                </a:solidFill>
                <a:latin typeface="Arial Rounded MT Bold"/>
                <a:ea typeface="Arial Rounded MT Bold"/>
                <a:cs typeface="Arial Rounded MT Bold"/>
                <a:sym typeface="Arial Rounded MT Bold"/>
              </a:rPr>
              <a:t> </a:t>
            </a:r>
            <a:endParaRPr sz="2800">
              <a:solidFill>
                <a:srgbClr val="0066FF"/>
              </a:solidFill>
              <a:latin typeface="Arial Rounded MT Bold"/>
              <a:ea typeface="Arial Rounded MT Bold"/>
              <a:cs typeface="Arial Rounded MT Bold"/>
              <a:sym typeface="Arial Rounded MT Bold"/>
            </a:endParaRPr>
          </a:p>
          <a:p>
            <a:pPr lvl="1" marL="717794" indent="-263769">
              <a:spcBef>
                <a:spcPts val="500"/>
              </a:spcBef>
              <a:buClr>
                <a:srgbClr val="FF0000"/>
              </a:buClr>
              <a:defRPr sz="1800"/>
            </a:pPr>
            <a:r>
              <a:rPr sz="2400"/>
              <a:t>If certified as diver on the buddy CCR, just walkthrough each other configuration to increase safety </a:t>
            </a:r>
          </a:p>
        </p:txBody>
      </p:sp>
      <p:sp>
        <p:nvSpPr>
          <p:cNvPr id="565" name="Shape 565"/>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100</a:t>
            </a:r>
          </a:p>
        </p:txBody>
      </p:sp>
    </p:spTree>
  </p:cSld>
  <p:clrMapOvr>
    <a:masterClrMapping/>
  </p:clrMapOvr>
  <p:transition spd="med" advClick="1"/>
</p:sld>
</file>

<file path=ppt/slides/slide10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7" name="Shape 567"/>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CCR Buddies</a:t>
            </a:r>
          </a:p>
        </p:txBody>
      </p:sp>
      <p:sp>
        <p:nvSpPr>
          <p:cNvPr id="568" name="Shape 568"/>
          <p:cNvSpPr/>
          <p:nvPr>
            <p:ph type="body" idx="4294967295"/>
          </p:nvPr>
        </p:nvSpPr>
        <p:spPr>
          <a:xfrm>
            <a:off x="404812" y="1433512"/>
            <a:ext cx="8281988" cy="4745038"/>
          </a:xfrm>
          <a:prstGeom prst="rect">
            <a:avLst/>
          </a:prstGeom>
        </p:spPr>
        <p:txBody>
          <a:bodyPr lIns="0" tIns="0" rIns="0" bIns="0">
            <a:normAutofit fontScale="100000" lnSpcReduction="0"/>
          </a:bodyPr>
          <a:lstStyle/>
          <a:p>
            <a:pPr lvl="1" marL="717794" indent="-263769">
              <a:spcBef>
                <a:spcPts val="500"/>
              </a:spcBef>
              <a:buClr>
                <a:srgbClr val="FF0000"/>
              </a:buClr>
              <a:defRPr sz="1800"/>
            </a:pPr>
            <a:r>
              <a:rPr sz="2400"/>
              <a:t>If not certified as diver on the buddy CCR, get to know HOW:</a:t>
            </a:r>
            <a:endParaRPr sz="2400"/>
          </a:p>
          <a:p>
            <a:pPr lvl="2" marL="957262" indent="-190500">
              <a:spcBef>
                <a:spcPts val="400"/>
              </a:spcBef>
              <a:buClr>
                <a:srgbClr val="FF0000"/>
              </a:buClr>
              <a:buFont typeface="Wingdings 2"/>
              <a:defRPr sz="1800"/>
            </a:pPr>
            <a:r>
              <a:rPr sz="2000"/>
              <a:t>To close the BOV</a:t>
            </a:r>
            <a:endParaRPr sz="2000"/>
          </a:p>
          <a:p>
            <a:pPr lvl="2" marL="957262" indent="-190500">
              <a:spcBef>
                <a:spcPts val="400"/>
              </a:spcBef>
              <a:buClr>
                <a:srgbClr val="FF0000"/>
              </a:buClr>
              <a:buFont typeface="Wingdings 2"/>
              <a:defRPr sz="1800"/>
            </a:pPr>
            <a:r>
              <a:rPr sz="2000"/>
              <a:t>To switch setpoint</a:t>
            </a:r>
            <a:endParaRPr sz="2000"/>
          </a:p>
          <a:p>
            <a:pPr lvl="2" marL="957262" indent="-190500">
              <a:spcBef>
                <a:spcPts val="400"/>
              </a:spcBef>
              <a:buClr>
                <a:srgbClr val="FF0000"/>
              </a:buClr>
              <a:buFont typeface="Wingdings 2"/>
              <a:defRPr sz="1800"/>
            </a:pPr>
            <a:r>
              <a:rPr sz="2000"/>
              <a:t>To Switch to OC</a:t>
            </a:r>
            <a:endParaRPr sz="2000"/>
          </a:p>
          <a:p>
            <a:pPr lvl="2" marL="957262" indent="-190500">
              <a:spcBef>
                <a:spcPts val="400"/>
              </a:spcBef>
              <a:buClr>
                <a:srgbClr val="FF0000"/>
              </a:buClr>
              <a:buFont typeface="Wingdings 2"/>
              <a:defRPr sz="1800"/>
            </a:pPr>
            <a:r>
              <a:rPr sz="2000"/>
              <a:t>To add O</a:t>
            </a:r>
            <a:r>
              <a:rPr baseline="-25000" sz="2000"/>
              <a:t>2</a:t>
            </a:r>
            <a:r>
              <a:rPr sz="2000"/>
              <a:t> and Diluent manually</a:t>
            </a:r>
          </a:p>
        </p:txBody>
      </p:sp>
      <p:sp>
        <p:nvSpPr>
          <p:cNvPr id="569" name="Shape 569"/>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101</a:t>
            </a:r>
          </a:p>
        </p:txBody>
      </p:sp>
    </p:spTree>
  </p:cSld>
  <p:clrMapOvr>
    <a:masterClrMapping/>
  </p:clrMapOvr>
  <p:transition spd="med" advClick="1"/>
</p:sld>
</file>

<file path=ppt/slides/slide10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1" name="Shape 571"/>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CCR Buddies</a:t>
            </a:r>
          </a:p>
        </p:txBody>
      </p:sp>
      <p:sp>
        <p:nvSpPr>
          <p:cNvPr id="572" name="Shape 572"/>
          <p:cNvSpPr/>
          <p:nvPr>
            <p:ph type="body" idx="4294967295"/>
          </p:nvPr>
        </p:nvSpPr>
        <p:spPr>
          <a:xfrm>
            <a:off x="404812" y="1433512"/>
            <a:ext cx="8281988" cy="5043488"/>
          </a:xfrm>
          <a:prstGeom prst="rect">
            <a:avLst/>
          </a:prstGeom>
        </p:spPr>
        <p:txBody>
          <a:bodyPr lIns="0" tIns="0" rIns="0" bIns="0">
            <a:normAutofit fontScale="100000" lnSpcReduction="0"/>
          </a:bodyPr>
          <a:lstStyle/>
          <a:p>
            <a:pPr lvl="0">
              <a:buChar char="▪"/>
              <a:defRPr sz="1800"/>
            </a:pPr>
            <a:r>
              <a:rPr sz="2800"/>
              <a:t>OC Buddy</a:t>
            </a:r>
            <a:endParaRPr sz="2800"/>
          </a:p>
          <a:p>
            <a:pPr lvl="1" marL="717794" indent="-263769">
              <a:spcBef>
                <a:spcPts val="500"/>
              </a:spcBef>
              <a:buClr>
                <a:srgbClr val="FF0000"/>
              </a:buClr>
              <a:defRPr sz="1800"/>
            </a:pPr>
            <a:r>
              <a:rPr sz="2400"/>
              <a:t>Explain that:</a:t>
            </a:r>
            <a:endParaRPr sz="2400"/>
          </a:p>
          <a:p>
            <a:pPr lvl="2" marL="957262" indent="-190500">
              <a:spcBef>
                <a:spcPts val="400"/>
              </a:spcBef>
              <a:buClr>
                <a:srgbClr val="FF0000"/>
              </a:buClr>
              <a:buFont typeface="Wingdings 2"/>
              <a:defRPr sz="1800"/>
            </a:pPr>
            <a:r>
              <a:rPr sz="2000"/>
              <a:t>If possible CCR Divers prefers to go around than over the obstacles</a:t>
            </a:r>
            <a:endParaRPr sz="2000"/>
          </a:p>
          <a:p>
            <a:pPr lvl="2" marL="957262" indent="-190500">
              <a:spcBef>
                <a:spcPts val="400"/>
              </a:spcBef>
              <a:buClr>
                <a:srgbClr val="FF0000"/>
              </a:buClr>
              <a:buFont typeface="Wingdings 2"/>
              <a:defRPr sz="1800"/>
            </a:pPr>
            <a:r>
              <a:rPr sz="2000"/>
              <a:t>During descent and ascent, CCR Divers have other things to take care</a:t>
            </a:r>
            <a:endParaRPr sz="2000"/>
          </a:p>
          <a:p>
            <a:pPr lvl="2" marL="957262" indent="-190500">
              <a:spcBef>
                <a:spcPts val="400"/>
              </a:spcBef>
              <a:buClr>
                <a:srgbClr val="FF0000"/>
              </a:buClr>
              <a:buFont typeface="Wingdings 2"/>
              <a:defRPr sz="1800"/>
            </a:pPr>
            <a:r>
              <a:rPr sz="2000"/>
              <a:t>If he runs out of gas, from which tank he can breathe and how</a:t>
            </a:r>
            <a:endParaRPr sz="2000"/>
          </a:p>
          <a:p>
            <a:pPr lvl="1" marL="717794" indent="-263769">
              <a:spcBef>
                <a:spcPts val="500"/>
              </a:spcBef>
              <a:buClr>
                <a:srgbClr val="FF0000"/>
              </a:buClr>
              <a:defRPr sz="1800"/>
            </a:pPr>
            <a:r>
              <a:rPr sz="2400"/>
              <a:t>Explain HOW:</a:t>
            </a:r>
            <a:endParaRPr sz="2400"/>
          </a:p>
          <a:p>
            <a:pPr lvl="2" marL="957262" indent="-190500">
              <a:spcBef>
                <a:spcPts val="400"/>
              </a:spcBef>
              <a:buClr>
                <a:srgbClr val="FF0000"/>
              </a:buClr>
              <a:buFont typeface="Wingdings 2"/>
              <a:defRPr sz="1800"/>
            </a:pPr>
            <a:r>
              <a:rPr sz="2000"/>
              <a:t>To close the BOV</a:t>
            </a:r>
            <a:endParaRPr sz="2000"/>
          </a:p>
          <a:p>
            <a:pPr lvl="2" marL="957262" indent="-190500">
              <a:spcBef>
                <a:spcPts val="400"/>
              </a:spcBef>
              <a:buClr>
                <a:srgbClr val="FF0000"/>
              </a:buClr>
              <a:buFont typeface="Wingdings 2"/>
              <a:defRPr sz="1800"/>
            </a:pPr>
            <a:r>
              <a:rPr sz="2000"/>
              <a:t>To switch setpoint</a:t>
            </a:r>
            <a:endParaRPr sz="2000"/>
          </a:p>
          <a:p>
            <a:pPr lvl="2" marL="957262" indent="-190500">
              <a:spcBef>
                <a:spcPts val="400"/>
              </a:spcBef>
              <a:buClr>
                <a:srgbClr val="FF0000"/>
              </a:buClr>
              <a:buFont typeface="Wingdings 2"/>
              <a:defRPr sz="1800"/>
            </a:pPr>
            <a:r>
              <a:rPr sz="2000"/>
              <a:t>To switch to OC</a:t>
            </a:r>
            <a:endParaRPr sz="2000"/>
          </a:p>
          <a:p>
            <a:pPr lvl="2" marL="957262" indent="-190500">
              <a:spcBef>
                <a:spcPts val="400"/>
              </a:spcBef>
              <a:buClr>
                <a:srgbClr val="FF0000"/>
              </a:buClr>
              <a:buFont typeface="Wingdings 2"/>
              <a:defRPr sz="1800"/>
            </a:pPr>
            <a:r>
              <a:rPr sz="2000"/>
              <a:t>To add O</a:t>
            </a:r>
            <a:r>
              <a:rPr baseline="-25000" sz="2000"/>
              <a:t>2</a:t>
            </a:r>
            <a:r>
              <a:rPr sz="2000"/>
              <a:t> and Diluent manually</a:t>
            </a:r>
          </a:p>
        </p:txBody>
      </p:sp>
      <p:sp>
        <p:nvSpPr>
          <p:cNvPr id="573" name="Shape 573"/>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102</a:t>
            </a:r>
          </a:p>
        </p:txBody>
      </p:sp>
    </p:spTree>
  </p:cSld>
  <p:clrMapOvr>
    <a:masterClrMapping/>
  </p:clrMapOvr>
  <p:transition spd="med" advClick="1"/>
</p:sld>
</file>

<file path=ppt/slides/slide10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5" name="Shape 575"/>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CCR Buddies</a:t>
            </a:r>
          </a:p>
        </p:txBody>
      </p:sp>
      <p:sp>
        <p:nvSpPr>
          <p:cNvPr id="576" name="Shape 576"/>
          <p:cNvSpPr/>
          <p:nvPr>
            <p:ph type="body" idx="4294967295"/>
          </p:nvPr>
        </p:nvSpPr>
        <p:spPr>
          <a:xfrm>
            <a:off x="404812" y="1433512"/>
            <a:ext cx="8281988" cy="5043488"/>
          </a:xfrm>
          <a:prstGeom prst="rect">
            <a:avLst/>
          </a:prstGeom>
        </p:spPr>
        <p:txBody>
          <a:bodyPr lIns="0" tIns="0" rIns="0" bIns="0">
            <a:normAutofit fontScale="100000" lnSpcReduction="0"/>
          </a:bodyPr>
          <a:lstStyle/>
          <a:p>
            <a:pPr lvl="2" marL="957262" indent="-190500">
              <a:spcBef>
                <a:spcPts val="400"/>
              </a:spcBef>
              <a:buClr>
                <a:srgbClr val="FF0000"/>
              </a:buClr>
              <a:buFont typeface="Wingdings 2"/>
              <a:defRPr sz="1800"/>
            </a:pPr>
            <a:r>
              <a:rPr sz="2000"/>
              <a:t>To interpreted the HUD lights</a:t>
            </a:r>
            <a:endParaRPr sz="2000"/>
          </a:p>
          <a:p>
            <a:pPr lvl="2" marL="957262" indent="-190500">
              <a:spcBef>
                <a:spcPts val="400"/>
              </a:spcBef>
              <a:buClr>
                <a:srgbClr val="FF0000"/>
              </a:buClr>
              <a:buFont typeface="Wingdings 2"/>
              <a:defRPr sz="1800"/>
            </a:pPr>
            <a:r>
              <a:rPr sz="2000"/>
              <a:t>You want to be rescue in an emergency</a:t>
            </a:r>
            <a:endParaRPr sz="2000"/>
          </a:p>
          <a:p>
            <a:pPr lvl="2" marL="957262" indent="-190500">
              <a:spcBef>
                <a:spcPts val="400"/>
              </a:spcBef>
              <a:buClr>
                <a:srgbClr val="FF0000"/>
              </a:buClr>
              <a:buFont typeface="Wingdings 2"/>
              <a:defRPr sz="1800"/>
            </a:pPr>
            <a:r>
              <a:rPr sz="2000"/>
              <a:t>To do a buddy breathe, in case both divers need to share the bailout gas (Rare but…)</a:t>
            </a:r>
            <a:endParaRPr sz="2000"/>
          </a:p>
          <a:p>
            <a:pPr lvl="1" marL="717794" indent="-263769">
              <a:spcBef>
                <a:spcPts val="500"/>
              </a:spcBef>
              <a:buClr>
                <a:srgbClr val="FF0000"/>
              </a:buClr>
              <a:defRPr sz="1800"/>
            </a:pPr>
            <a:r>
              <a:rPr sz="2400"/>
              <a:t>Walkthrough each other configuration to increase safety</a:t>
            </a:r>
          </a:p>
        </p:txBody>
      </p:sp>
      <p:sp>
        <p:nvSpPr>
          <p:cNvPr id="577" name="Shape 577"/>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103</a:t>
            </a:r>
          </a:p>
        </p:txBody>
      </p:sp>
    </p:spTree>
  </p:cSld>
  <p:clrMapOvr>
    <a:masterClrMapping/>
  </p:clrMapOvr>
  <p:transition spd="med" advClick="1"/>
</p:sld>
</file>

<file path=ppt/slides/slide10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9" name="Shape 579"/>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Chemical Injury</a:t>
            </a:r>
          </a:p>
        </p:txBody>
      </p:sp>
      <p:sp>
        <p:nvSpPr>
          <p:cNvPr id="580" name="Shape 580"/>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Caustic cocktail</a:t>
            </a:r>
            <a:endParaRPr sz="2800"/>
          </a:p>
          <a:p>
            <a:pPr lvl="1" marL="717794" indent="-263769">
              <a:spcBef>
                <a:spcPts val="500"/>
              </a:spcBef>
              <a:buClr>
                <a:srgbClr val="FF0000"/>
              </a:buClr>
              <a:defRPr sz="1800"/>
            </a:pPr>
            <a:r>
              <a:rPr sz="2400"/>
              <a:t>May produce mild irritation to third degree chemical burns</a:t>
            </a:r>
            <a:endParaRPr sz="2400"/>
          </a:p>
          <a:p>
            <a:pPr lvl="1" marL="717794" indent="-263769">
              <a:spcBef>
                <a:spcPts val="500"/>
              </a:spcBef>
              <a:buClr>
                <a:srgbClr val="FF0000"/>
              </a:buClr>
              <a:defRPr sz="1800"/>
            </a:pPr>
            <a:r>
              <a:rPr sz="2400"/>
              <a:t>Some absorbents may be lethal if wet (Lithium Hydroxide for instance)</a:t>
            </a:r>
            <a:endParaRPr sz="2400"/>
          </a:p>
          <a:p>
            <a:pPr lvl="0">
              <a:buChar char="▪"/>
              <a:defRPr sz="1800"/>
            </a:pPr>
            <a:r>
              <a:rPr sz="2800"/>
              <a:t>Battery related injuries</a:t>
            </a:r>
            <a:endParaRPr sz="2800"/>
          </a:p>
          <a:p>
            <a:pPr lvl="0">
              <a:buChar char="▪"/>
              <a:defRPr sz="1800"/>
            </a:pPr>
            <a:r>
              <a:rPr sz="2800"/>
              <a:t>Electrical injury</a:t>
            </a:r>
          </a:p>
        </p:txBody>
      </p:sp>
      <p:sp>
        <p:nvSpPr>
          <p:cNvPr id="581" name="Shape 581"/>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104</a:t>
            </a:r>
          </a:p>
        </p:txBody>
      </p:sp>
    </p:spTree>
  </p:cSld>
  <p:clrMapOvr>
    <a:masterClrMapping/>
  </p:clrMapOvr>
  <p:transition spd="med" advClick="1"/>
</p:sld>
</file>

<file path=ppt/slides/slide10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3" name="Shape 583"/>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Rebreather Maintenance</a:t>
            </a:r>
          </a:p>
        </p:txBody>
      </p:sp>
      <p:sp>
        <p:nvSpPr>
          <p:cNvPr id="584" name="Shape 584"/>
          <p:cNvSpPr/>
          <p:nvPr>
            <p:ph type="body" idx="4294967295"/>
          </p:nvPr>
        </p:nvSpPr>
        <p:spPr>
          <a:xfrm>
            <a:off x="417512" y="1433512"/>
            <a:ext cx="8281988" cy="4745038"/>
          </a:xfrm>
          <a:prstGeom prst="rect">
            <a:avLst/>
          </a:prstGeom>
        </p:spPr>
        <p:txBody>
          <a:bodyPr lIns="0" tIns="0" rIns="0" bIns="0">
            <a:normAutofit fontScale="100000" lnSpcReduction="0"/>
          </a:bodyPr>
          <a:lstStyle/>
          <a:p>
            <a:pPr lvl="0">
              <a:buChar char="▪"/>
              <a:defRPr sz="1800"/>
            </a:pPr>
            <a:r>
              <a:rPr sz="2800"/>
              <a:t>Disinfecting &amp; cleaning</a:t>
            </a:r>
            <a:endParaRPr sz="2800"/>
          </a:p>
          <a:p>
            <a:pPr lvl="0">
              <a:buChar char="▪"/>
              <a:defRPr sz="1800"/>
            </a:pPr>
            <a:r>
              <a:rPr sz="2800"/>
              <a:t>O-rings</a:t>
            </a:r>
            <a:endParaRPr sz="2800"/>
          </a:p>
          <a:p>
            <a:pPr lvl="0">
              <a:buChar char="▪"/>
              <a:defRPr sz="1800"/>
            </a:pPr>
            <a:r>
              <a:rPr sz="2800"/>
              <a:t>Hoses</a:t>
            </a:r>
            <a:endParaRPr sz="2800"/>
          </a:p>
          <a:p>
            <a:pPr lvl="0">
              <a:buChar char="▪"/>
              <a:defRPr sz="1800"/>
            </a:pPr>
            <a:r>
              <a:rPr sz="2800"/>
              <a:t>Counterlungs</a:t>
            </a:r>
            <a:endParaRPr sz="2800"/>
          </a:p>
          <a:p>
            <a:pPr lvl="0">
              <a:buChar char="▪"/>
              <a:defRPr sz="1800"/>
            </a:pPr>
            <a:r>
              <a:rPr sz="2800"/>
              <a:t>Scrubber Basket</a:t>
            </a:r>
          </a:p>
        </p:txBody>
      </p:sp>
      <p:sp>
        <p:nvSpPr>
          <p:cNvPr id="585" name="Shape 585"/>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105</a:t>
            </a:r>
          </a:p>
        </p:txBody>
      </p:sp>
      <p:pic>
        <p:nvPicPr>
          <p:cNvPr id="586" name="image.png"/>
          <p:cNvPicPr/>
          <p:nvPr/>
        </p:nvPicPr>
        <p:blipFill>
          <a:blip r:embed="rId2">
            <a:extLst/>
          </a:blip>
          <a:stretch>
            <a:fillRect/>
          </a:stretch>
        </p:blipFill>
        <p:spPr>
          <a:xfrm>
            <a:off x="549275" y="5475287"/>
            <a:ext cx="771525" cy="738188"/>
          </a:xfrm>
          <a:prstGeom prst="rect">
            <a:avLst/>
          </a:prstGeom>
          <a:ln w="12700">
            <a:miter lim="400000"/>
          </a:ln>
        </p:spPr>
      </p:pic>
      <p:pic>
        <p:nvPicPr>
          <p:cNvPr id="587" name="image.png"/>
          <p:cNvPicPr/>
          <p:nvPr/>
        </p:nvPicPr>
        <p:blipFill>
          <a:blip r:embed="rId3">
            <a:extLst/>
          </a:blip>
          <a:stretch>
            <a:fillRect/>
          </a:stretch>
        </p:blipFill>
        <p:spPr>
          <a:xfrm>
            <a:off x="5327650" y="1614487"/>
            <a:ext cx="2178050" cy="4400551"/>
          </a:xfrm>
          <a:prstGeom prst="rect">
            <a:avLst/>
          </a:prstGeom>
          <a:ln w="12700">
            <a:miter lim="400000"/>
          </a:ln>
        </p:spPr>
      </p:pic>
    </p:spTree>
  </p:cSld>
  <p:clrMapOvr>
    <a:masterClrMapping/>
  </p:clrMapOvr>
  <p:transition spd="med" advClick="1"/>
</p:sld>
</file>

<file path=ppt/slides/slide10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9" name="Shape 589"/>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After Each Day Of Diving</a:t>
            </a:r>
          </a:p>
        </p:txBody>
      </p:sp>
      <p:sp>
        <p:nvSpPr>
          <p:cNvPr id="590" name="Shape 590"/>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Vent O</a:t>
            </a:r>
            <a:r>
              <a:rPr baseline="-25000" sz="2800"/>
              <a:t>2</a:t>
            </a:r>
            <a:r>
              <a:rPr sz="2800"/>
              <a:t> sensors to the atmosphere</a:t>
            </a:r>
            <a:endParaRPr sz="2800"/>
          </a:p>
          <a:p>
            <a:pPr lvl="0">
              <a:buChar char="▪"/>
              <a:defRPr sz="1800"/>
            </a:pPr>
            <a:r>
              <a:rPr sz="2800"/>
              <a:t>Let the sensor head dry out</a:t>
            </a:r>
            <a:endParaRPr sz="2800"/>
          </a:p>
          <a:p>
            <a:pPr lvl="0">
              <a:buChar char="▪"/>
              <a:defRPr sz="1800"/>
            </a:pPr>
            <a:r>
              <a:rPr sz="2800"/>
              <a:t>Drain exhale counterlung</a:t>
            </a:r>
            <a:endParaRPr sz="2800"/>
          </a:p>
          <a:p>
            <a:pPr lvl="0">
              <a:buChar char="▪"/>
              <a:defRPr sz="1800"/>
            </a:pPr>
            <a:r>
              <a:rPr sz="2800"/>
              <a:t>Sterilize the full breathing loop after each day of use</a:t>
            </a:r>
            <a:endParaRPr sz="2800"/>
          </a:p>
          <a:p>
            <a:pPr lvl="0">
              <a:buChar char="▪"/>
              <a:defRPr sz="1800"/>
            </a:pPr>
            <a:r>
              <a:rPr sz="2800"/>
              <a:t>Re-pack absorbent,  fill cylinder as necessary</a:t>
            </a:r>
          </a:p>
        </p:txBody>
      </p:sp>
      <p:sp>
        <p:nvSpPr>
          <p:cNvPr id="591" name="Shape 591"/>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106</a:t>
            </a:r>
          </a:p>
        </p:txBody>
      </p:sp>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 name="Shape 80"/>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Program Content	</a:t>
            </a:r>
          </a:p>
        </p:txBody>
      </p:sp>
      <p:sp>
        <p:nvSpPr>
          <p:cNvPr id="81" name="Shape 81"/>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Minimum 500 minutes of confined and open water dive time</a:t>
            </a:r>
            <a:endParaRPr sz="2800"/>
          </a:p>
          <a:p>
            <a:pPr lvl="0">
              <a:buChar char="▪"/>
              <a:defRPr sz="1800"/>
            </a:pPr>
            <a:r>
              <a:rPr sz="2800"/>
              <a:t>At least 6 open water dives</a:t>
            </a:r>
            <a:endParaRPr sz="2800"/>
          </a:p>
          <a:p>
            <a:pPr lvl="1" marL="717794" indent="-263769">
              <a:spcBef>
                <a:spcPts val="500"/>
              </a:spcBef>
              <a:buClr>
                <a:srgbClr val="FF0000"/>
              </a:buClr>
              <a:defRPr sz="1800"/>
            </a:pPr>
            <a:r>
              <a:rPr sz="2400">
                <a:solidFill>
                  <a:srgbClr val="FF0000"/>
                </a:solidFill>
              </a:rPr>
              <a:t>Three (3) dives must be a minimum of 50 fsw (15 msw) and one (1) of these dives must be a minimum of 100 fsw (30 msw)</a:t>
            </a:r>
            <a:endParaRPr sz="2400">
              <a:solidFill>
                <a:srgbClr val="FF0000"/>
              </a:solidFill>
            </a:endParaRPr>
          </a:p>
          <a:p>
            <a:pPr lvl="1" marL="717794" indent="-263769">
              <a:spcBef>
                <a:spcPts val="500"/>
              </a:spcBef>
              <a:buChar char="▪"/>
              <a:defRPr sz="1800"/>
            </a:pPr>
            <a:r>
              <a:rPr sz="2400"/>
              <a:t>Divers crossing over from SCR to CCR with 20 dives must:</a:t>
            </a:r>
            <a:endParaRPr sz="2400"/>
          </a:p>
          <a:p>
            <a:pPr lvl="2" marL="957262" indent="-190500">
              <a:spcBef>
                <a:spcPts val="400"/>
              </a:spcBef>
              <a:buChar char="▪"/>
              <a:defRPr sz="1800"/>
            </a:pPr>
            <a:r>
              <a:rPr sz="2000"/>
              <a:t>Complete 420 minutes of confined and open water time and 6 dives</a:t>
            </a:r>
          </a:p>
        </p:txBody>
      </p:sp>
      <p:sp>
        <p:nvSpPr>
          <p:cNvPr id="82" name="Shape 82"/>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11</a:t>
            </a:r>
          </a:p>
        </p:txBody>
      </p:sp>
    </p:spTree>
  </p:cSld>
  <p:clrMapOvr>
    <a:masterClrMapping/>
  </p:clrMapOvr>
  <p:transition spd="med" advClick="1"/>
</p:sld>
</file>

<file path=ppt/slides/slide1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3" name="Shape 593"/>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Post Dive &amp; Storage</a:t>
            </a:r>
          </a:p>
        </p:txBody>
      </p:sp>
      <p:sp>
        <p:nvSpPr>
          <p:cNvPr id="594" name="Shape 594"/>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lnSpc>
                <a:spcPct val="110000"/>
              </a:lnSpc>
              <a:buChar char="▪"/>
              <a:defRPr sz="1800"/>
            </a:pPr>
            <a:r>
              <a:rPr sz="2800"/>
              <a:t>Rinse exterior of unit</a:t>
            </a:r>
            <a:endParaRPr sz="2800"/>
          </a:p>
          <a:p>
            <a:pPr lvl="0">
              <a:lnSpc>
                <a:spcPct val="110000"/>
              </a:lnSpc>
              <a:buChar char="▪"/>
              <a:defRPr sz="1800"/>
            </a:pPr>
            <a:r>
              <a:rPr sz="2800"/>
              <a:t>Remove/dispose absorbent</a:t>
            </a:r>
            <a:endParaRPr sz="2800"/>
          </a:p>
          <a:p>
            <a:pPr lvl="0">
              <a:lnSpc>
                <a:spcPct val="110000"/>
              </a:lnSpc>
              <a:buChar char="▪"/>
              <a:defRPr sz="1800"/>
            </a:pPr>
            <a:r>
              <a:rPr sz="2800"/>
              <a:t>Clean scrubber canister</a:t>
            </a:r>
            <a:endParaRPr sz="2800"/>
          </a:p>
          <a:p>
            <a:pPr lvl="0">
              <a:lnSpc>
                <a:spcPct val="110000"/>
              </a:lnSpc>
              <a:buChar char="▪"/>
              <a:defRPr sz="1800"/>
            </a:pPr>
            <a:r>
              <a:rPr sz="2800"/>
              <a:t>Rinse/disinfect counterlungs &amp; hoses</a:t>
            </a:r>
            <a:endParaRPr sz="2800"/>
          </a:p>
          <a:p>
            <a:pPr lvl="0">
              <a:lnSpc>
                <a:spcPct val="110000"/>
              </a:lnSpc>
              <a:buChar char="▪"/>
              <a:defRPr sz="1800"/>
            </a:pPr>
            <a:r>
              <a:rPr sz="2800"/>
              <a:t>For storage, leave cylinder partially filled</a:t>
            </a:r>
            <a:endParaRPr sz="2800"/>
          </a:p>
          <a:p>
            <a:pPr lvl="0">
              <a:lnSpc>
                <a:spcPct val="110000"/>
              </a:lnSpc>
              <a:buChar char="▪"/>
              <a:defRPr sz="1800"/>
            </a:pPr>
            <a:r>
              <a:rPr sz="2800"/>
              <a:t>Allow unit to dry, lubricate all O-rings</a:t>
            </a:r>
          </a:p>
        </p:txBody>
      </p:sp>
      <p:sp>
        <p:nvSpPr>
          <p:cNvPr id="595" name="Shape 595"/>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107</a:t>
            </a:r>
          </a:p>
        </p:txBody>
      </p:sp>
      <p:pic>
        <p:nvPicPr>
          <p:cNvPr id="596" name="image.pdf"/>
          <p:cNvPicPr/>
          <p:nvPr/>
        </p:nvPicPr>
        <p:blipFill>
          <a:blip r:embed="rId2">
            <a:extLst/>
          </a:blip>
          <a:stretch>
            <a:fillRect/>
          </a:stretch>
        </p:blipFill>
        <p:spPr>
          <a:xfrm>
            <a:off x="7000875" y="4872037"/>
            <a:ext cx="1611313" cy="1619251"/>
          </a:xfrm>
          <a:prstGeom prst="rect">
            <a:avLst/>
          </a:prstGeom>
          <a:ln w="12700">
            <a:miter lim="400000"/>
          </a:ln>
        </p:spPr>
      </p:pic>
    </p:spTree>
  </p:cSld>
  <p:clrMapOvr>
    <a:masterClrMapping/>
  </p:clrMapOvr>
  <p:transition spd="med" advClick="1"/>
</p:sld>
</file>

<file path=ppt/slides/slide1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8" name="Shape 598"/>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O-Rings</a:t>
            </a:r>
          </a:p>
        </p:txBody>
      </p:sp>
      <p:sp>
        <p:nvSpPr>
          <p:cNvPr id="599" name="Shape 599"/>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Do not disturb O-rings unnecessarily</a:t>
            </a:r>
            <a:endParaRPr sz="2800"/>
          </a:p>
          <a:p>
            <a:pPr lvl="0">
              <a:buChar char="▪"/>
              <a:defRPr sz="1800"/>
            </a:pPr>
            <a:r>
              <a:rPr sz="2800"/>
              <a:t>Carefully inspect prior to reassembly</a:t>
            </a:r>
            <a:endParaRPr sz="2800"/>
          </a:p>
          <a:p>
            <a:pPr lvl="0">
              <a:buChar char="▪"/>
              <a:defRPr sz="1800"/>
            </a:pPr>
            <a:r>
              <a:rPr sz="2800"/>
              <a:t>Replace damaged O-rings</a:t>
            </a:r>
            <a:endParaRPr sz="2800"/>
          </a:p>
          <a:p>
            <a:pPr lvl="0">
              <a:buChar char="▪"/>
              <a:defRPr sz="1800"/>
            </a:pPr>
            <a:r>
              <a:rPr sz="2800"/>
              <a:t>Excessive lubrication not required</a:t>
            </a:r>
            <a:endParaRPr sz="2800"/>
          </a:p>
          <a:p>
            <a:pPr lvl="0">
              <a:buChar char="▪"/>
              <a:defRPr sz="1800"/>
            </a:pPr>
            <a:r>
              <a:rPr sz="2800"/>
              <a:t>Check O-ring grooves for damage</a:t>
            </a:r>
            <a:endParaRPr sz="2800"/>
          </a:p>
          <a:p>
            <a:pPr lvl="0">
              <a:buChar char="▪"/>
              <a:defRPr sz="1800"/>
            </a:pPr>
            <a:r>
              <a:rPr sz="2800"/>
              <a:t>O</a:t>
            </a:r>
            <a:r>
              <a:rPr baseline="-25000" sz="2800"/>
              <a:t>2</a:t>
            </a:r>
            <a:r>
              <a:rPr sz="2800"/>
              <a:t> compatible lubricants only</a:t>
            </a:r>
            <a:endParaRPr sz="2800"/>
          </a:p>
          <a:p>
            <a:pPr lvl="0">
              <a:buChar char="▪"/>
              <a:defRPr sz="1800"/>
            </a:pPr>
            <a:r>
              <a:rPr sz="2800"/>
              <a:t>Factory sealed compartments - don</a:t>
            </a:r>
            <a:r>
              <a:rPr sz="2800"/>
              <a:t>’</a:t>
            </a:r>
            <a:r>
              <a:rPr sz="2800"/>
              <a:t>t tamper</a:t>
            </a:r>
          </a:p>
        </p:txBody>
      </p:sp>
      <p:sp>
        <p:nvSpPr>
          <p:cNvPr id="600" name="Shape 600"/>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108</a:t>
            </a:r>
          </a:p>
        </p:txBody>
      </p:sp>
    </p:spTree>
  </p:cSld>
  <p:clrMapOvr>
    <a:masterClrMapping/>
  </p:clrMapOvr>
  <p:transition spd="med" advClick="1"/>
</p:sld>
</file>

<file path=ppt/slides/slide1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2" name="Shape 602"/>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Hoses</a:t>
            </a:r>
          </a:p>
        </p:txBody>
      </p:sp>
      <p:sp>
        <p:nvSpPr>
          <p:cNvPr id="603" name="Shape 603"/>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lnSpc>
                <a:spcPct val="120000"/>
              </a:lnSpc>
              <a:buChar char="▪"/>
              <a:defRPr sz="1800"/>
            </a:pPr>
            <a:r>
              <a:rPr sz="2800"/>
              <a:t>Check for visible damage after every dive</a:t>
            </a:r>
            <a:endParaRPr sz="2800"/>
          </a:p>
          <a:p>
            <a:pPr lvl="0">
              <a:lnSpc>
                <a:spcPct val="120000"/>
              </a:lnSpc>
              <a:buChar char="▪"/>
              <a:defRPr sz="1800"/>
            </a:pPr>
            <a:r>
              <a:rPr sz="2800"/>
              <a:t>Store in hard carry case</a:t>
            </a:r>
            <a:endParaRPr sz="2800"/>
          </a:p>
          <a:p>
            <a:pPr lvl="0">
              <a:lnSpc>
                <a:spcPct val="120000"/>
              </a:lnSpc>
              <a:buChar char="▪"/>
              <a:defRPr sz="1800"/>
            </a:pPr>
            <a:r>
              <a:rPr sz="2800"/>
              <a:t>Do not carry unit by hoses</a:t>
            </a:r>
            <a:endParaRPr sz="2800"/>
          </a:p>
          <a:p>
            <a:pPr lvl="0">
              <a:lnSpc>
                <a:spcPct val="120000"/>
              </a:lnSpc>
              <a:buChar char="▪"/>
              <a:defRPr sz="1800"/>
            </a:pPr>
            <a:r>
              <a:rPr sz="2800"/>
              <a:t>Do not place heavy equipment on hoses</a:t>
            </a:r>
          </a:p>
        </p:txBody>
      </p:sp>
      <p:sp>
        <p:nvSpPr>
          <p:cNvPr id="604" name="Shape 604"/>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109</a:t>
            </a:r>
          </a:p>
        </p:txBody>
      </p:sp>
      <p:pic>
        <p:nvPicPr>
          <p:cNvPr id="605" name="Breathing Hoses.png"/>
          <p:cNvPicPr/>
          <p:nvPr/>
        </p:nvPicPr>
        <p:blipFill>
          <a:blip r:embed="rId2">
            <a:extLst/>
          </a:blip>
          <a:stretch>
            <a:fillRect/>
          </a:stretch>
        </p:blipFill>
        <p:spPr>
          <a:xfrm>
            <a:off x="553739" y="3703932"/>
            <a:ext cx="5244109" cy="2875610"/>
          </a:xfrm>
          <a:prstGeom prst="rect">
            <a:avLst/>
          </a:prstGeom>
          <a:ln w="12700">
            <a:miter lim="400000"/>
          </a:ln>
        </p:spPr>
      </p:pic>
    </p:spTree>
  </p:cSld>
  <p:clrMapOvr>
    <a:masterClrMapping/>
  </p:clrMapOvr>
  <p:transition spd="med" advClick="1"/>
</p:sld>
</file>

<file path=ppt/slides/slide1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7" name="Shape 607"/>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Counterlungs</a:t>
            </a:r>
          </a:p>
        </p:txBody>
      </p:sp>
      <p:sp>
        <p:nvSpPr>
          <p:cNvPr id="608" name="Shape 608"/>
          <p:cNvSpPr/>
          <p:nvPr>
            <p:ph type="body" idx="4294967295"/>
          </p:nvPr>
        </p:nvSpPr>
        <p:spPr>
          <a:xfrm>
            <a:off x="495300" y="1282700"/>
            <a:ext cx="6540500" cy="3606800"/>
          </a:xfrm>
          <a:prstGeom prst="rect">
            <a:avLst/>
          </a:prstGeom>
        </p:spPr>
        <p:txBody>
          <a:bodyPr lIns="0" tIns="0" rIns="0" bIns="0">
            <a:normAutofit fontScale="100000" lnSpcReduction="0"/>
          </a:bodyPr>
          <a:lstStyle/>
          <a:p>
            <a:pPr lvl="0" marL="0" indent="68262">
              <a:buSzTx/>
              <a:buNone/>
              <a:defRPr sz="1800"/>
            </a:pPr>
            <a:r>
              <a:rPr sz="2800"/>
              <a:t>Check loop interface ports for damage to threads, etc.</a:t>
            </a:r>
            <a:endParaRPr sz="2800"/>
          </a:p>
          <a:p>
            <a:pPr lvl="0" marL="0" indent="68262">
              <a:buSzTx/>
              <a:buNone/>
              <a:defRPr sz="1800"/>
            </a:pPr>
            <a:r>
              <a:rPr sz="2800"/>
              <a:t>Keep dry (vented) when not in use</a:t>
            </a:r>
          </a:p>
        </p:txBody>
      </p:sp>
      <p:sp>
        <p:nvSpPr>
          <p:cNvPr id="609" name="Shape 609"/>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110</a:t>
            </a:r>
          </a:p>
        </p:txBody>
      </p:sp>
      <p:pic>
        <p:nvPicPr>
          <p:cNvPr id="610" name="BM-CL F2.png"/>
          <p:cNvPicPr/>
          <p:nvPr/>
        </p:nvPicPr>
        <p:blipFill>
          <a:blip r:embed="rId2">
            <a:extLst/>
          </a:blip>
          <a:stretch>
            <a:fillRect/>
          </a:stretch>
        </p:blipFill>
        <p:spPr>
          <a:xfrm>
            <a:off x="942325" y="2482453"/>
            <a:ext cx="6187039" cy="4126707"/>
          </a:xfrm>
          <a:prstGeom prst="rect">
            <a:avLst/>
          </a:prstGeom>
          <a:ln w="12700">
            <a:miter lim="400000"/>
          </a:ln>
        </p:spPr>
      </p:pic>
    </p:spTree>
  </p:cSld>
  <p:clrMapOvr>
    <a:masterClrMapping/>
  </p:clrMapOvr>
  <p:transition spd="med" advClick="1"/>
</p:sld>
</file>

<file path=ppt/slides/slide1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2" name="Shape 612"/>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Summary</a:t>
            </a:r>
          </a:p>
        </p:txBody>
      </p:sp>
      <p:sp>
        <p:nvSpPr>
          <p:cNvPr id="613" name="Shape 613"/>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Advantages of Rebreathers greatly outweigh the disadvantages </a:t>
            </a:r>
            <a:endParaRPr sz="2800"/>
          </a:p>
          <a:p>
            <a:pPr lvl="0">
              <a:buChar char="▪"/>
              <a:defRPr sz="1800"/>
            </a:pPr>
            <a:r>
              <a:rPr sz="2800"/>
              <a:t>Correct training is obligatory</a:t>
            </a:r>
            <a:endParaRPr sz="2800"/>
          </a:p>
          <a:p>
            <a:pPr lvl="0">
              <a:buChar char="▪"/>
              <a:defRPr sz="1800"/>
            </a:pPr>
            <a:r>
              <a:rPr sz="2800"/>
              <a:t>The </a:t>
            </a:r>
            <a:r>
              <a:rPr sz="2800">
                <a:latin typeface="Arial Rounded MT Bold"/>
                <a:ea typeface="Arial Rounded MT Bold"/>
                <a:cs typeface="Arial Rounded MT Bold"/>
                <a:sym typeface="Arial Rounded MT Bold"/>
              </a:rPr>
              <a:t>X-CCR</a:t>
            </a:r>
            <a:r>
              <a:rPr sz="2800">
                <a:solidFill>
                  <a:srgbClr val="0066FF"/>
                </a:solidFill>
                <a:latin typeface="Arial Rounded MT Bold"/>
                <a:ea typeface="Arial Rounded MT Bold"/>
                <a:cs typeface="Arial Rounded MT Bold"/>
                <a:sym typeface="Arial Rounded MT Bold"/>
              </a:rPr>
              <a:t> </a:t>
            </a:r>
            <a:r>
              <a:rPr sz="2800"/>
              <a:t>is a safe and effective means of CCR diving</a:t>
            </a:r>
          </a:p>
        </p:txBody>
      </p:sp>
      <p:sp>
        <p:nvSpPr>
          <p:cNvPr id="614" name="Shape 614"/>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111</a:t>
            </a:r>
          </a:p>
        </p:txBody>
      </p:sp>
      <p:sp>
        <p:nvSpPr>
          <p:cNvPr id="615" name="Shape 615"/>
          <p:cNvSpPr/>
          <p:nvPr/>
        </p:nvSpPr>
        <p:spPr>
          <a:xfrm>
            <a:off x="974725" y="4668837"/>
            <a:ext cx="7696200" cy="998272"/>
          </a:xfrm>
          <a:prstGeom prst="rect">
            <a:avLst/>
          </a:prstGeom>
          <a:solidFill>
            <a:srgbClr val="0070C0"/>
          </a:solidFill>
          <a:ln w="38100">
            <a:solidFill>
              <a:srgbClr val="FFFFFF"/>
            </a:solidFill>
            <a:round/>
          </a:ln>
          <a:effectLst>
            <a:outerShdw sx="100000" sy="100000" kx="0" ky="0" algn="b" rotWithShape="0" blurRad="63500" dist="101599" dir="2700000">
              <a:srgbClr val="808080">
                <a:alpha val="34997"/>
              </a:srgbClr>
            </a:outerShdw>
          </a:effectLst>
          <a:extLst>
            <a:ext uri="{C572A759-6A51-4108-AA02-DFA0A04FC94B}">
              <ma14:wrappingTextBoxFlag xmlns:ma14="http://schemas.microsoft.com/office/mac/drawingml/2011/main" val="1"/>
            </a:ext>
          </a:extLst>
        </p:spPr>
        <p:txBody>
          <a:bodyPr lIns="0" tIns="0" rIns="0" bIns="0">
            <a:spAutoFit/>
          </a:bodyPr>
          <a:lstStyle/>
          <a:p>
            <a:pPr lvl="0" algn="ctr">
              <a:defRPr sz="1800"/>
            </a:pPr>
            <a:r>
              <a:rPr sz="2800">
                <a:solidFill>
                  <a:srgbClr val="FFFFFF"/>
                </a:solidFill>
                <a:latin typeface="Arial"/>
                <a:ea typeface="Arial"/>
                <a:cs typeface="Arial"/>
                <a:sym typeface="Arial"/>
              </a:rPr>
              <a:t>Always Know Your PO</a:t>
            </a:r>
            <a:r>
              <a:rPr baseline="-25000" sz="2800">
                <a:solidFill>
                  <a:srgbClr val="FFFFFF"/>
                </a:solidFill>
                <a:latin typeface="Arial"/>
                <a:ea typeface="Arial"/>
                <a:cs typeface="Arial"/>
                <a:sym typeface="Arial"/>
              </a:rPr>
              <a:t>2</a:t>
            </a:r>
            <a:endParaRPr sz="2800">
              <a:solidFill>
                <a:srgbClr val="FFFFFF"/>
              </a:solidFill>
              <a:latin typeface="Arial"/>
              <a:ea typeface="Arial"/>
              <a:cs typeface="Arial"/>
              <a:sym typeface="Arial"/>
            </a:endParaRPr>
          </a:p>
          <a:p>
            <a:pPr lvl="0" algn="ctr">
              <a:defRPr sz="1800"/>
            </a:pPr>
            <a:r>
              <a:rPr sz="2800">
                <a:solidFill>
                  <a:srgbClr val="FFFFFF"/>
                </a:solidFill>
                <a:latin typeface="Arial"/>
                <a:ea typeface="Arial"/>
                <a:cs typeface="Arial"/>
                <a:sym typeface="Arial"/>
              </a:rPr>
              <a:t>Be Sensible, Be Safe!</a:t>
            </a:r>
          </a:p>
        </p:txBody>
      </p:sp>
      <p:pic>
        <p:nvPicPr>
          <p:cNvPr id="616" name="image.png"/>
          <p:cNvPicPr/>
          <p:nvPr/>
        </p:nvPicPr>
        <p:blipFill>
          <a:blip r:embed="rId2">
            <a:extLst/>
          </a:blip>
          <a:stretch>
            <a:fillRect/>
          </a:stretch>
        </p:blipFill>
        <p:spPr>
          <a:xfrm>
            <a:off x="708025" y="4408487"/>
            <a:ext cx="771525" cy="736601"/>
          </a:xfrm>
          <a:prstGeom prst="rect">
            <a:avLst/>
          </a:prstGeom>
          <a:ln w="12700">
            <a:miter lim="400000"/>
          </a:ln>
        </p:spPr>
      </p:pic>
    </p:spTree>
  </p:cSld>
  <p:clrMapOvr>
    <a:masterClrMapping/>
  </p:clrMapOvr>
  <p:transition spd="med" advClick="1"/>
</p:sld>
</file>

<file path=ppt/slides/slide1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18" name="image.png"/>
          <p:cNvPicPr/>
          <p:nvPr/>
        </p:nvPicPr>
        <p:blipFill>
          <a:blip r:embed="rId2">
            <a:extLst/>
          </a:blip>
          <a:stretch>
            <a:fillRect/>
          </a:stretch>
        </p:blipFill>
        <p:spPr>
          <a:xfrm>
            <a:off x="377825" y="1212850"/>
            <a:ext cx="8540750" cy="1573213"/>
          </a:xfrm>
          <a:prstGeom prst="rect">
            <a:avLst/>
          </a:prstGeom>
          <a:ln w="12700">
            <a:miter lim="400000"/>
          </a:ln>
        </p:spPr>
      </p:pic>
      <p:sp>
        <p:nvSpPr>
          <p:cNvPr id="619" name="Shape 619"/>
          <p:cNvSpPr/>
          <p:nvPr>
            <p:ph type="body" idx="4294967295"/>
          </p:nvPr>
        </p:nvSpPr>
        <p:spPr>
          <a:xfrm>
            <a:off x="395287" y="2979737"/>
            <a:ext cx="8497888" cy="3116263"/>
          </a:xfrm>
          <a:prstGeom prst="rect">
            <a:avLst/>
          </a:prstGeom>
        </p:spPr>
        <p:txBody>
          <a:bodyPr lIns="46037" tIns="46037" rIns="46037" bIns="46037">
            <a:normAutofit fontScale="100000" lnSpcReduction="0"/>
          </a:bodyPr>
          <a:lstStyle/>
          <a:p>
            <a:pPr lvl="0" marL="342900" indent="-311150">
              <a:spcBef>
                <a:spcPts val="0"/>
              </a:spcBef>
              <a:buSzTx/>
              <a:buNone/>
              <a:defRPr sz="1800"/>
            </a:pPr>
            <a:r>
              <a:rPr sz="2000">
                <a:solidFill>
                  <a:srgbClr val="0066FF"/>
                </a:solidFill>
                <a:latin typeface="Arial Rounded MT Bold"/>
                <a:ea typeface="Arial Rounded MT Bold"/>
                <a:cs typeface="Arial Rounded MT Bold"/>
                <a:sym typeface="Arial Rounded MT Bold"/>
              </a:rPr>
              <a:t>Do you have any questions for me?</a:t>
            </a:r>
            <a:endParaRPr sz="2000">
              <a:solidFill>
                <a:srgbClr val="0066FF"/>
              </a:solidFill>
              <a:latin typeface="Arial Rounded MT Bold"/>
              <a:ea typeface="Arial Rounded MT Bold"/>
              <a:cs typeface="Arial Rounded MT Bold"/>
              <a:sym typeface="Arial Rounded MT Bold"/>
            </a:endParaRPr>
          </a:p>
          <a:p>
            <a:pPr lvl="0" marL="342900" indent="-311150">
              <a:spcBef>
                <a:spcPts val="0"/>
              </a:spcBef>
              <a:buSzTx/>
              <a:buNone/>
              <a:defRPr sz="1800"/>
            </a:pPr>
            <a:endParaRPr sz="2000">
              <a:solidFill>
                <a:srgbClr val="0066FF"/>
              </a:solidFill>
              <a:latin typeface="Arial Rounded MT Bold"/>
              <a:ea typeface="Arial Rounded MT Bold"/>
              <a:cs typeface="Arial Rounded MT Bold"/>
              <a:sym typeface="Arial Rounded MT Bold"/>
            </a:endParaRPr>
          </a:p>
          <a:p>
            <a:pPr lvl="0" marL="342900" indent="-311150">
              <a:spcBef>
                <a:spcPts val="0"/>
              </a:spcBef>
              <a:buSzTx/>
              <a:buNone/>
              <a:defRPr sz="1800"/>
            </a:pPr>
            <a:r>
              <a:rPr sz="2000">
                <a:solidFill>
                  <a:srgbClr val="0066FF"/>
                </a:solidFill>
                <a:latin typeface="Arial Rounded MT Bold"/>
                <a:ea typeface="Arial Rounded MT Bold"/>
                <a:cs typeface="Arial Rounded MT Bold"/>
                <a:sym typeface="Arial Rounded MT Bold"/>
              </a:rPr>
              <a:t>Would you please fill in a course critique?</a:t>
            </a:r>
            <a:endParaRPr sz="2000">
              <a:solidFill>
                <a:srgbClr val="0066FF"/>
              </a:solidFill>
              <a:latin typeface="Arial Rounded MT Bold"/>
              <a:ea typeface="Arial Rounded MT Bold"/>
              <a:cs typeface="Arial Rounded MT Bold"/>
              <a:sym typeface="Arial Rounded MT Bold"/>
            </a:endParaRPr>
          </a:p>
          <a:p>
            <a:pPr lvl="0" marL="342900" indent="-311150">
              <a:spcBef>
                <a:spcPts val="0"/>
              </a:spcBef>
              <a:buSzTx/>
              <a:buNone/>
              <a:defRPr sz="1800"/>
            </a:pPr>
            <a:endParaRPr sz="2000">
              <a:solidFill>
                <a:srgbClr val="0066FF"/>
              </a:solidFill>
              <a:latin typeface="Arial Rounded MT Bold"/>
              <a:ea typeface="Arial Rounded MT Bold"/>
              <a:cs typeface="Arial Rounded MT Bold"/>
              <a:sym typeface="Arial Rounded MT Bold"/>
            </a:endParaRPr>
          </a:p>
          <a:p>
            <a:pPr lvl="0" marL="342900" indent="-311150" algn="ctr">
              <a:spcBef>
                <a:spcPts val="0"/>
              </a:spcBef>
              <a:buSzTx/>
              <a:buNone/>
              <a:defRPr sz="1800"/>
            </a:pPr>
            <a:r>
              <a:rPr sz="2000">
                <a:solidFill>
                  <a:srgbClr val="FF0000"/>
                </a:solidFill>
                <a:latin typeface="Arial Rounded MT Bold"/>
                <a:ea typeface="Arial Rounded MT Bold"/>
                <a:cs typeface="Arial Rounded MT Bold"/>
                <a:sym typeface="Arial Rounded MT Bold"/>
              </a:rPr>
              <a:t>Let</a:t>
            </a:r>
            <a:r>
              <a:rPr sz="2000">
                <a:solidFill>
                  <a:srgbClr val="FF0000"/>
                </a:solidFill>
                <a:latin typeface="Arial Rounded MT Bold"/>
                <a:ea typeface="Arial Rounded MT Bold"/>
                <a:cs typeface="Arial Rounded MT Bold"/>
                <a:sym typeface="Arial Rounded MT Bold"/>
              </a:rPr>
              <a:t>’</a:t>
            </a:r>
            <a:r>
              <a:rPr sz="2000">
                <a:solidFill>
                  <a:srgbClr val="FF0000"/>
                </a:solidFill>
                <a:latin typeface="Arial Rounded MT Bold"/>
                <a:ea typeface="Arial Rounded MT Bold"/>
                <a:cs typeface="Arial Rounded MT Bold"/>
                <a:sym typeface="Arial Rounded MT Bold"/>
              </a:rPr>
              <a:t>s go DIVING!</a:t>
            </a:r>
          </a:p>
        </p:txBody>
      </p:sp>
      <p:sp>
        <p:nvSpPr>
          <p:cNvPr id="620" name="Shape 620"/>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112</a:t>
            </a:r>
          </a:p>
        </p:txBody>
      </p:sp>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 name="Shape 84"/>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Program Content	</a:t>
            </a:r>
          </a:p>
        </p:txBody>
      </p:sp>
      <p:sp>
        <p:nvSpPr>
          <p:cNvPr id="85" name="Shape 85"/>
          <p:cNvSpPr/>
          <p:nvPr>
            <p:ph type="body" idx="4294967295"/>
          </p:nvPr>
        </p:nvSpPr>
        <p:spPr>
          <a:xfrm>
            <a:off x="404812" y="1433512"/>
            <a:ext cx="8281988" cy="4745038"/>
          </a:xfrm>
          <a:prstGeom prst="rect">
            <a:avLst/>
          </a:prstGeom>
        </p:spPr>
        <p:txBody>
          <a:bodyPr lIns="0" tIns="0" rIns="0" bIns="0">
            <a:normAutofit fontScale="100000" lnSpcReduction="0"/>
          </a:bodyPr>
          <a:lstStyle/>
          <a:p>
            <a:pPr lvl="1" marL="717794" indent="-263769">
              <a:spcBef>
                <a:spcPts val="500"/>
              </a:spcBef>
              <a:buClr>
                <a:srgbClr val="FF0000"/>
              </a:buClr>
              <a:defRPr sz="1800"/>
            </a:pPr>
            <a:r>
              <a:rPr sz="2400"/>
              <a:t>From one CCR to another CCR with 12 dives must:</a:t>
            </a:r>
            <a:endParaRPr sz="2400"/>
          </a:p>
          <a:p>
            <a:pPr lvl="2" marL="957262" indent="-190500">
              <a:spcBef>
                <a:spcPts val="400"/>
              </a:spcBef>
              <a:buClr>
                <a:srgbClr val="FF0000"/>
              </a:buClr>
              <a:buFont typeface="Wingdings 2"/>
              <a:defRPr sz="1800"/>
            </a:pPr>
            <a:r>
              <a:rPr sz="2000"/>
              <a:t>Have a CCR dive within the last 45 days</a:t>
            </a:r>
            <a:endParaRPr sz="2000"/>
          </a:p>
          <a:p>
            <a:pPr lvl="2" marL="957262" indent="-190500">
              <a:spcBef>
                <a:spcPts val="400"/>
              </a:spcBef>
              <a:buClr>
                <a:srgbClr val="FF0000"/>
              </a:buClr>
              <a:buFont typeface="Wingdings 2"/>
              <a:defRPr sz="1800"/>
            </a:pPr>
            <a:r>
              <a:rPr sz="2000"/>
              <a:t>Complete  60 min confined water and 180 minutes of water training with at least three (3) OW dives</a:t>
            </a:r>
            <a:endParaRPr sz="2000"/>
          </a:p>
          <a:p>
            <a:pPr lvl="1" marL="739775" indent="-285750">
              <a:spcBef>
                <a:spcPts val="600"/>
              </a:spcBef>
              <a:buClr>
                <a:srgbClr val="FF0000"/>
              </a:buClr>
              <a:defRPr sz="1800"/>
            </a:pPr>
            <a:endParaRPr sz="1600">
              <a:solidFill>
                <a:srgbClr val="FF0000"/>
              </a:solidFill>
            </a:endParaRPr>
          </a:p>
          <a:p>
            <a:pPr lvl="0" marL="362176" indent="-293914">
              <a:buChar char="▪"/>
              <a:defRPr sz="1800"/>
            </a:pPr>
            <a:r>
              <a:rPr sz="2400">
                <a:latin typeface="Arial Rounded MT Bold"/>
                <a:ea typeface="Arial Rounded MT Bold"/>
                <a:cs typeface="Arial Rounded MT Bold"/>
                <a:sym typeface="Arial Rounded MT Bold"/>
              </a:rPr>
              <a:t>X-CCR</a:t>
            </a:r>
            <a:r>
              <a:rPr sz="2600"/>
              <a:t> specific exam</a:t>
            </a:r>
            <a:endParaRPr sz="2600"/>
          </a:p>
          <a:p>
            <a:pPr lvl="1" marL="717794" indent="-263769">
              <a:spcBef>
                <a:spcPts val="500"/>
              </a:spcBef>
              <a:buClr>
                <a:srgbClr val="FF0000"/>
              </a:buClr>
              <a:defRPr sz="1800"/>
            </a:pPr>
            <a:r>
              <a:rPr sz="2400">
                <a:solidFill>
                  <a:srgbClr val="FF0000"/>
                </a:solidFill>
              </a:rPr>
              <a:t>Minimum score of 80% with 100% remediation of missed questions</a:t>
            </a:r>
            <a:endParaRPr sz="2400">
              <a:solidFill>
                <a:srgbClr val="FF0000"/>
              </a:solidFill>
            </a:endParaRPr>
          </a:p>
          <a:p>
            <a:pPr lvl="1" marL="717794" indent="-263769">
              <a:spcBef>
                <a:spcPts val="500"/>
              </a:spcBef>
              <a:buClr>
                <a:srgbClr val="FF0000"/>
              </a:buClr>
              <a:defRPr sz="1800"/>
            </a:pPr>
            <a:r>
              <a:rPr sz="2400">
                <a:solidFill>
                  <a:srgbClr val="FF0000"/>
                </a:solidFill>
              </a:rPr>
              <a:t>Water Skills evaluation minimum score of 80%</a:t>
            </a:r>
            <a:endParaRPr sz="2400">
              <a:solidFill>
                <a:srgbClr val="FF0000"/>
              </a:solidFill>
            </a:endParaRPr>
          </a:p>
          <a:p>
            <a:pPr lvl="2" marL="957262" indent="-190500">
              <a:spcBef>
                <a:spcPts val="400"/>
              </a:spcBef>
              <a:buClr>
                <a:srgbClr val="FF0000"/>
              </a:buClr>
              <a:buFont typeface="Wingdings 2"/>
              <a:defRPr sz="1800"/>
            </a:pPr>
            <a:r>
              <a:rPr sz="2000">
                <a:solidFill>
                  <a:srgbClr val="FF0000"/>
                </a:solidFill>
              </a:rPr>
              <a:t>Theory  and practical review to make studuent  knowledgeable of mistakes on exam and water skills</a:t>
            </a:r>
          </a:p>
        </p:txBody>
      </p:sp>
      <p:sp>
        <p:nvSpPr>
          <p:cNvPr id="86" name="Shape 86"/>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12</a:t>
            </a:r>
          </a:p>
        </p:txBody>
      </p:sp>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8" name="Shape 88"/>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Equipment</a:t>
            </a:r>
          </a:p>
        </p:txBody>
      </p:sp>
      <p:sp>
        <p:nvSpPr>
          <p:cNvPr id="89" name="Shape 89"/>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IANTD S Drill check sheet C </a:t>
            </a:r>
            <a:endParaRPr sz="2800"/>
          </a:p>
          <a:p>
            <a:pPr lvl="0">
              <a:buChar char="▪"/>
              <a:defRPr sz="1800"/>
            </a:pPr>
            <a:r>
              <a:rPr sz="2800">
                <a:latin typeface="Arial Rounded MT Bold"/>
                <a:ea typeface="Arial Rounded MT Bold"/>
                <a:cs typeface="Arial Rounded MT Bold"/>
                <a:sym typeface="Arial Rounded MT Bold"/>
              </a:rPr>
              <a:t>X-CCR</a:t>
            </a:r>
            <a:r>
              <a:rPr sz="2800"/>
              <a:t> CCR</a:t>
            </a:r>
            <a:endParaRPr sz="2800"/>
          </a:p>
          <a:p>
            <a:pPr lvl="1" marL="717794" indent="-263769">
              <a:spcBef>
                <a:spcPts val="500"/>
              </a:spcBef>
              <a:buClr>
                <a:srgbClr val="FF0000"/>
              </a:buClr>
              <a:defRPr sz="1800"/>
            </a:pPr>
            <a:r>
              <a:rPr sz="2400">
                <a:solidFill>
                  <a:srgbClr val="FF0000"/>
                </a:solidFill>
              </a:rPr>
              <a:t>Bailout cylinder (off board) </a:t>
            </a:r>
            <a:endParaRPr sz="2400">
              <a:solidFill>
                <a:srgbClr val="FF0000"/>
              </a:solidFill>
            </a:endParaRPr>
          </a:p>
          <a:p>
            <a:pPr lvl="1" marL="285750" indent="168275">
              <a:spcBef>
                <a:spcPts val="500"/>
              </a:spcBef>
              <a:buSzTx/>
              <a:buNone/>
              <a:defRPr sz="1800"/>
            </a:pPr>
            <a:r>
              <a:rPr sz="2400">
                <a:solidFill>
                  <a:srgbClr val="FF0000"/>
                </a:solidFill>
              </a:rPr>
              <a:t>    required  on all dives</a:t>
            </a:r>
            <a:endParaRPr sz="2400">
              <a:solidFill>
                <a:srgbClr val="FF0000"/>
              </a:solidFill>
            </a:endParaRPr>
          </a:p>
          <a:p>
            <a:pPr lvl="1" marL="717794" indent="-263769">
              <a:spcBef>
                <a:spcPts val="500"/>
              </a:spcBef>
              <a:buClr>
                <a:srgbClr val="FF0000"/>
              </a:buClr>
              <a:defRPr sz="1800"/>
            </a:pPr>
            <a:r>
              <a:rPr sz="2400">
                <a:solidFill>
                  <a:srgbClr val="FF0000"/>
                </a:solidFill>
              </a:rPr>
              <a:t>At depth, the maximum PO2 of </a:t>
            </a:r>
            <a:endParaRPr sz="2400">
              <a:solidFill>
                <a:srgbClr val="FF0000"/>
              </a:solidFill>
            </a:endParaRPr>
          </a:p>
          <a:p>
            <a:pPr lvl="1" marL="285750" indent="168275">
              <a:spcBef>
                <a:spcPts val="500"/>
              </a:spcBef>
              <a:buSzTx/>
              <a:buNone/>
              <a:defRPr sz="1800"/>
            </a:pPr>
            <a:r>
              <a:rPr sz="2400">
                <a:solidFill>
                  <a:srgbClr val="FF0000"/>
                </a:solidFill>
              </a:rPr>
              <a:t>   gas in diluent cylinder should </a:t>
            </a:r>
            <a:endParaRPr sz="2400">
              <a:solidFill>
                <a:srgbClr val="FF0000"/>
              </a:solidFill>
            </a:endParaRPr>
          </a:p>
          <a:p>
            <a:pPr lvl="1" marL="285750" indent="168275">
              <a:spcBef>
                <a:spcPts val="500"/>
              </a:spcBef>
              <a:buSzTx/>
              <a:buNone/>
              <a:defRPr sz="1800"/>
            </a:pPr>
            <a:r>
              <a:rPr sz="2400">
                <a:solidFill>
                  <a:srgbClr val="FF0000"/>
                </a:solidFill>
              </a:rPr>
              <a:t>   be 1.0 – 1.1 ATA</a:t>
            </a:r>
            <a:endParaRPr sz="2400">
              <a:solidFill>
                <a:srgbClr val="FF0000"/>
              </a:solidFill>
            </a:endParaRPr>
          </a:p>
          <a:p>
            <a:pPr lvl="1" marL="717794" indent="-263769">
              <a:spcBef>
                <a:spcPts val="500"/>
              </a:spcBef>
              <a:buClr>
                <a:srgbClr val="FF0000"/>
              </a:buClr>
              <a:defRPr sz="1800"/>
            </a:pPr>
            <a:r>
              <a:rPr sz="2400">
                <a:solidFill>
                  <a:srgbClr val="FF0000"/>
                </a:solidFill>
              </a:rPr>
              <a:t>This will allow for an adequate </a:t>
            </a:r>
            <a:endParaRPr sz="2400">
              <a:solidFill>
                <a:srgbClr val="FF0000"/>
              </a:solidFill>
            </a:endParaRPr>
          </a:p>
          <a:p>
            <a:pPr lvl="1" marL="285750" indent="168275">
              <a:spcBef>
                <a:spcPts val="500"/>
              </a:spcBef>
              <a:buSzTx/>
              <a:buNone/>
              <a:defRPr sz="1800"/>
            </a:pPr>
            <a:r>
              <a:rPr sz="2400">
                <a:solidFill>
                  <a:srgbClr val="FF0000"/>
                </a:solidFill>
              </a:rPr>
              <a:t>   diluent flush</a:t>
            </a:r>
          </a:p>
        </p:txBody>
      </p:sp>
      <p:sp>
        <p:nvSpPr>
          <p:cNvPr id="90" name="Shape 90"/>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13</a:t>
            </a:r>
          </a:p>
        </p:txBody>
      </p:sp>
      <p:pic>
        <p:nvPicPr>
          <p:cNvPr id="91" name="image.jpg"/>
          <p:cNvPicPr/>
          <p:nvPr/>
        </p:nvPicPr>
        <p:blipFill>
          <a:blip r:embed="rId2">
            <a:extLst/>
          </a:blip>
          <a:stretch>
            <a:fillRect/>
          </a:stretch>
        </p:blipFill>
        <p:spPr>
          <a:xfrm>
            <a:off x="5853112" y="2032000"/>
            <a:ext cx="2947988" cy="4062413"/>
          </a:xfrm>
          <a:prstGeom prst="rect">
            <a:avLst/>
          </a:prstGeom>
          <a:ln w="12700">
            <a:miter lim="400000"/>
          </a:ln>
        </p:spPr>
      </p:pic>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3" name="Shape 93"/>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Equipment</a:t>
            </a:r>
          </a:p>
        </p:txBody>
      </p:sp>
      <p:sp>
        <p:nvSpPr>
          <p:cNvPr id="94" name="Shape 94"/>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Exposure suit suitable for the environment</a:t>
            </a:r>
            <a:endParaRPr sz="2800"/>
          </a:p>
          <a:p>
            <a:pPr lvl="0">
              <a:buChar char="▪"/>
              <a:defRPr sz="1800"/>
            </a:pPr>
            <a:r>
              <a:rPr sz="2800"/>
              <a:t>Back up dive tables</a:t>
            </a:r>
            <a:endParaRPr sz="2800"/>
          </a:p>
          <a:p>
            <a:pPr lvl="0">
              <a:buChar char="▪"/>
              <a:defRPr sz="1800"/>
            </a:pPr>
            <a:r>
              <a:rPr sz="2800"/>
              <a:t>Slate and pencil</a:t>
            </a:r>
            <a:endParaRPr sz="2800"/>
          </a:p>
          <a:p>
            <a:pPr lvl="0">
              <a:buChar char="▪"/>
              <a:defRPr sz="1800"/>
            </a:pPr>
            <a:r>
              <a:rPr sz="2800"/>
              <a:t>Reel and marker buoy</a:t>
            </a:r>
            <a:endParaRPr sz="2800"/>
          </a:p>
          <a:p>
            <a:pPr lvl="0">
              <a:buChar char="▪"/>
              <a:defRPr sz="1800"/>
            </a:pPr>
            <a:r>
              <a:rPr sz="2800"/>
              <a:t>Depth gauge and timer</a:t>
            </a:r>
            <a:endParaRPr sz="2800"/>
          </a:p>
          <a:p>
            <a:pPr lvl="0">
              <a:buChar char="▪"/>
              <a:defRPr sz="1800"/>
            </a:pPr>
            <a:r>
              <a:rPr sz="2800"/>
              <a:t>Knife, Z-cutter or shears</a:t>
            </a:r>
            <a:endParaRPr sz="2800"/>
          </a:p>
          <a:p>
            <a:pPr lvl="0">
              <a:buChar char="▪"/>
              <a:defRPr sz="1800"/>
            </a:pPr>
            <a:r>
              <a:rPr sz="2800"/>
              <a:t>Mask and fins</a:t>
            </a:r>
          </a:p>
        </p:txBody>
      </p:sp>
      <p:sp>
        <p:nvSpPr>
          <p:cNvPr id="95" name="Shape 95"/>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14</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7" name="Shape 97"/>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CCR –  Mixed Gas</a:t>
            </a:r>
          </a:p>
        </p:txBody>
      </p:sp>
      <p:sp>
        <p:nvSpPr>
          <p:cNvPr id="98" name="Shape 98"/>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Gas mixed electronically</a:t>
            </a:r>
            <a:endParaRPr sz="2800"/>
          </a:p>
          <a:p>
            <a:pPr lvl="0">
              <a:buChar char="▪"/>
              <a:defRPr sz="1800"/>
            </a:pPr>
            <a:r>
              <a:rPr sz="2800"/>
              <a:t>Virtually unlimited depth capabilities</a:t>
            </a:r>
            <a:endParaRPr sz="2800"/>
          </a:p>
          <a:p>
            <a:pPr lvl="0">
              <a:buChar char="▪"/>
              <a:defRPr sz="1800"/>
            </a:pPr>
            <a:r>
              <a:rPr sz="2800"/>
              <a:t>Very efficient gas supply usage</a:t>
            </a:r>
            <a:endParaRPr sz="2800"/>
          </a:p>
          <a:p>
            <a:pPr lvl="0">
              <a:buChar char="▪"/>
              <a:defRPr sz="1800"/>
            </a:pPr>
            <a:r>
              <a:rPr sz="2800"/>
              <a:t>PO</a:t>
            </a:r>
            <a:r>
              <a:rPr baseline="-25000" sz="2800"/>
              <a:t>2</a:t>
            </a:r>
            <a:r>
              <a:rPr sz="2800"/>
              <a:t> setpoint or continuous oxygen flow</a:t>
            </a:r>
            <a:endParaRPr sz="2800"/>
          </a:p>
          <a:p>
            <a:pPr lvl="0">
              <a:buChar char="▪"/>
              <a:defRPr sz="1800"/>
            </a:pPr>
            <a:r>
              <a:rPr sz="2800"/>
              <a:t>Less expensive to dive especially when used with helium based gases</a:t>
            </a:r>
          </a:p>
        </p:txBody>
      </p:sp>
      <p:sp>
        <p:nvSpPr>
          <p:cNvPr id="99" name="Shape 99"/>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15</a:t>
            </a:r>
          </a:p>
        </p:txBody>
      </p:sp>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1" name="Shape 101"/>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CCR &amp; Partial Pressures</a:t>
            </a:r>
          </a:p>
        </p:txBody>
      </p:sp>
      <p:sp>
        <p:nvSpPr>
          <p:cNvPr id="102" name="Shape 102"/>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lnSpc>
                <a:spcPct val="110000"/>
              </a:lnSpc>
              <a:buChar char="▪"/>
              <a:defRPr sz="1800"/>
            </a:pPr>
            <a:r>
              <a:rPr sz="2800"/>
              <a:t>Electronic control system maintains constant PO</a:t>
            </a:r>
            <a:r>
              <a:rPr baseline="-25000" sz="2800"/>
              <a:t>2</a:t>
            </a:r>
            <a:r>
              <a:rPr sz="2800"/>
              <a:t> setpoint</a:t>
            </a:r>
            <a:endParaRPr sz="2800"/>
          </a:p>
          <a:p>
            <a:pPr lvl="0">
              <a:lnSpc>
                <a:spcPct val="110000"/>
              </a:lnSpc>
              <a:buChar char="▪"/>
              <a:defRPr sz="1800"/>
            </a:pPr>
            <a:r>
              <a:rPr sz="2800"/>
              <a:t>Oxygen sensors detect PO</a:t>
            </a:r>
            <a:r>
              <a:rPr baseline="-25000" sz="2800"/>
              <a:t>2</a:t>
            </a:r>
            <a:r>
              <a:rPr sz="2800"/>
              <a:t> drop &amp; trigger solenoid valve to inject additional oxygen</a:t>
            </a:r>
            <a:endParaRPr sz="2800"/>
          </a:p>
          <a:p>
            <a:pPr lvl="0">
              <a:lnSpc>
                <a:spcPct val="110000"/>
              </a:lnSpc>
              <a:buChar char="▪"/>
              <a:defRPr sz="1800"/>
            </a:pPr>
            <a:r>
              <a:rPr sz="2800"/>
              <a:t>Remainder of gas in loop is the Diluent which could consist of one or more inert gases</a:t>
            </a:r>
          </a:p>
        </p:txBody>
      </p:sp>
      <p:sp>
        <p:nvSpPr>
          <p:cNvPr id="103" name="Shape 103"/>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16</a:t>
            </a:r>
          </a:p>
        </p:txBody>
      </p:sp>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5" name="Shape 105"/>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Rebreather History</a:t>
            </a:r>
          </a:p>
        </p:txBody>
      </p:sp>
      <p:sp>
        <p:nvSpPr>
          <p:cNvPr id="106" name="Shape 106"/>
          <p:cNvSpPr/>
          <p:nvPr>
            <p:ph type="body" idx="4294967295"/>
          </p:nvPr>
        </p:nvSpPr>
        <p:spPr>
          <a:xfrm>
            <a:off x="404812" y="1433512"/>
            <a:ext cx="8281988" cy="4745038"/>
          </a:xfrm>
          <a:prstGeom prst="rect">
            <a:avLst/>
          </a:prstGeom>
        </p:spPr>
        <p:txBody>
          <a:bodyPr lIns="0" tIns="0" rIns="0" bIns="0">
            <a:normAutofit fontScale="100000" lnSpcReduction="0"/>
          </a:bodyPr>
          <a:lstStyle>
            <a:lvl1pPr>
              <a:buChar char="▪"/>
            </a:lvl1pPr>
          </a:lstStyle>
          <a:p>
            <a:pPr lvl="0">
              <a:defRPr sz="1800"/>
            </a:pPr>
            <a:r>
              <a:rPr sz="2800"/>
              <a:t>Early and Recent History</a:t>
            </a:r>
          </a:p>
        </p:txBody>
      </p:sp>
      <p:sp>
        <p:nvSpPr>
          <p:cNvPr id="107" name="Shape 107"/>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17</a:t>
            </a:r>
          </a:p>
        </p:txBody>
      </p:sp>
      <p:pic>
        <p:nvPicPr>
          <p:cNvPr id="108" name="Draeger 1.jpg" descr="Draeger 1"/>
          <p:cNvPicPr/>
          <p:nvPr/>
        </p:nvPicPr>
        <p:blipFill>
          <a:blip r:embed="rId2">
            <a:extLst/>
          </a:blip>
          <a:stretch>
            <a:fillRect/>
          </a:stretch>
        </p:blipFill>
        <p:spPr>
          <a:xfrm>
            <a:off x="5886450" y="1778000"/>
            <a:ext cx="2870200" cy="4191000"/>
          </a:xfrm>
          <a:prstGeom prst="rect">
            <a:avLst/>
          </a:prstGeom>
          <a:ln w="12700">
            <a:solidFill>
              <a:srgbClr val="FFFFFF"/>
            </a:solidFill>
            <a:round/>
          </a:ln>
        </p:spPr>
      </p:pic>
      <p:pic>
        <p:nvPicPr>
          <p:cNvPr id="109" name="Draeger 2.jpg" descr="Draeger 2"/>
          <p:cNvPicPr/>
          <p:nvPr/>
        </p:nvPicPr>
        <p:blipFill>
          <a:blip r:embed="rId3">
            <a:extLst/>
          </a:blip>
          <a:stretch>
            <a:fillRect/>
          </a:stretch>
        </p:blipFill>
        <p:spPr>
          <a:xfrm>
            <a:off x="914400" y="3482975"/>
            <a:ext cx="3657600" cy="2486025"/>
          </a:xfrm>
          <a:prstGeom prst="rect">
            <a:avLst/>
          </a:prstGeom>
          <a:ln w="12700">
            <a:solidFill>
              <a:srgbClr val="FFFFFF"/>
            </a:solidFill>
            <a:round/>
          </a:ln>
        </p:spPr>
      </p:pic>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1" name="Shape 111"/>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The British Influence ….. SCR</a:t>
            </a:r>
          </a:p>
        </p:txBody>
      </p:sp>
      <p:sp>
        <p:nvSpPr>
          <p:cNvPr id="112" name="Shape 112"/>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18</a:t>
            </a:r>
          </a:p>
        </p:txBody>
      </p:sp>
      <p:pic>
        <p:nvPicPr>
          <p:cNvPr id="113" name="FLEUSS.png" descr="FLEUSS"/>
          <p:cNvPicPr/>
          <p:nvPr/>
        </p:nvPicPr>
        <p:blipFill>
          <a:blip r:embed="rId2">
            <a:extLst/>
          </a:blip>
          <a:stretch>
            <a:fillRect/>
          </a:stretch>
        </p:blipFill>
        <p:spPr>
          <a:xfrm>
            <a:off x="684212" y="1727200"/>
            <a:ext cx="2490788" cy="4495800"/>
          </a:xfrm>
          <a:prstGeom prst="rect">
            <a:avLst/>
          </a:prstGeom>
          <a:ln w="12700">
            <a:miter lim="400000"/>
          </a:ln>
        </p:spPr>
      </p:pic>
      <p:sp>
        <p:nvSpPr>
          <p:cNvPr id="114" name="Shape 114"/>
          <p:cNvSpPr/>
          <p:nvPr/>
        </p:nvSpPr>
        <p:spPr>
          <a:xfrm>
            <a:off x="2232025" y="1727200"/>
            <a:ext cx="955675" cy="4370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sz="2400">
                <a:solidFill>
                  <a:srgbClr val="080808"/>
                </a:solidFill>
                <a:latin typeface="Arial"/>
                <a:ea typeface="Arial"/>
                <a:cs typeface="Arial"/>
                <a:sym typeface="Arial"/>
              </a:defRPr>
            </a:lvl1pPr>
          </a:lstStyle>
          <a:p>
            <a:pPr lvl="0">
              <a:defRPr sz="1800">
                <a:solidFill>
                  <a:srgbClr val="000000"/>
                </a:solidFill>
              </a:defRPr>
            </a:pPr>
            <a:r>
              <a:rPr sz="2400">
                <a:solidFill>
                  <a:srgbClr val="080808"/>
                </a:solidFill>
              </a:rPr>
              <a:t>1878</a:t>
            </a:r>
          </a:p>
        </p:txBody>
      </p:sp>
      <p:pic>
        <p:nvPicPr>
          <p:cNvPr id="115" name="DAVIS.png" descr="DAVIS"/>
          <p:cNvPicPr/>
          <p:nvPr/>
        </p:nvPicPr>
        <p:blipFill>
          <a:blip r:embed="rId3">
            <a:extLst/>
          </a:blip>
          <a:stretch>
            <a:fillRect/>
          </a:stretch>
        </p:blipFill>
        <p:spPr>
          <a:xfrm>
            <a:off x="4478337" y="1727200"/>
            <a:ext cx="3554413" cy="4495800"/>
          </a:xfrm>
          <a:prstGeom prst="rect">
            <a:avLst/>
          </a:prstGeom>
          <a:ln w="12700">
            <a:miter lim="400000"/>
          </a:ln>
        </p:spPr>
      </p:pic>
      <p:sp>
        <p:nvSpPr>
          <p:cNvPr id="116" name="Shape 116"/>
          <p:cNvSpPr/>
          <p:nvPr/>
        </p:nvSpPr>
        <p:spPr>
          <a:xfrm>
            <a:off x="7053262" y="1727200"/>
            <a:ext cx="957263" cy="4370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Arial"/>
                <a:ea typeface="Arial"/>
                <a:cs typeface="Arial"/>
                <a:sym typeface="Arial"/>
              </a:defRPr>
            </a:lvl1pPr>
          </a:lstStyle>
          <a:p>
            <a:pPr lvl="0">
              <a:defRPr sz="1800"/>
            </a:pPr>
            <a:r>
              <a:rPr sz="2400"/>
              <a:t>1914</a:t>
            </a:r>
          </a:p>
        </p:txBody>
      </p:sp>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8" name="Shape 118"/>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The German Influence …... CCR</a:t>
            </a:r>
          </a:p>
        </p:txBody>
      </p:sp>
      <p:sp>
        <p:nvSpPr>
          <p:cNvPr id="119" name="Shape 119"/>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1911 – 1914</a:t>
            </a:r>
            <a:endParaRPr sz="2800"/>
          </a:p>
          <a:p>
            <a:pPr lvl="0">
              <a:buChar char="▪"/>
              <a:defRPr sz="1800"/>
            </a:pPr>
            <a:r>
              <a:rPr sz="2800"/>
              <a:t>1941 – 1954</a:t>
            </a:r>
          </a:p>
        </p:txBody>
      </p:sp>
      <p:sp>
        <p:nvSpPr>
          <p:cNvPr id="120" name="Shape 120"/>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19</a:t>
            </a:r>
          </a:p>
        </p:txBody>
      </p:sp>
      <p:pic>
        <p:nvPicPr>
          <p:cNvPr id="121" name="image.png"/>
          <p:cNvPicPr/>
          <p:nvPr/>
        </p:nvPicPr>
        <p:blipFill>
          <a:blip r:embed="rId2">
            <a:extLst/>
          </a:blip>
          <a:stretch>
            <a:fillRect/>
          </a:stretch>
        </p:blipFill>
        <p:spPr>
          <a:xfrm>
            <a:off x="5021262" y="4291012"/>
            <a:ext cx="3276601" cy="2287588"/>
          </a:xfrm>
          <a:prstGeom prst="rect">
            <a:avLst/>
          </a:prstGeom>
          <a:ln w="12700">
            <a:miter lim="400000"/>
          </a:ln>
        </p:spPr>
      </p:pic>
      <p:pic>
        <p:nvPicPr>
          <p:cNvPr id="122" name="image.png"/>
          <p:cNvPicPr/>
          <p:nvPr/>
        </p:nvPicPr>
        <p:blipFill>
          <a:blip r:embed="rId3">
            <a:extLst/>
          </a:blip>
          <a:stretch>
            <a:fillRect/>
          </a:stretch>
        </p:blipFill>
        <p:spPr>
          <a:xfrm>
            <a:off x="5021262" y="1876425"/>
            <a:ext cx="3276601" cy="2362200"/>
          </a:xfrm>
          <a:prstGeom prst="rect">
            <a:avLst/>
          </a:prstGeom>
          <a:ln w="12700">
            <a:miter lim="400000"/>
          </a:ln>
        </p:spPr>
      </p:pic>
      <p:pic>
        <p:nvPicPr>
          <p:cNvPr id="123" name="image.png"/>
          <p:cNvPicPr/>
          <p:nvPr/>
        </p:nvPicPr>
        <p:blipFill>
          <a:blip r:embed="rId4">
            <a:extLst/>
          </a:blip>
          <a:stretch>
            <a:fillRect/>
          </a:stretch>
        </p:blipFill>
        <p:spPr>
          <a:xfrm>
            <a:off x="619125" y="2820987"/>
            <a:ext cx="2663825" cy="3638551"/>
          </a:xfrm>
          <a:prstGeom prst="rect">
            <a:avLst/>
          </a:prstGeom>
          <a:ln w="12700">
            <a:miter lim="400000"/>
          </a:ln>
        </p:spPr>
      </p:pic>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 name="Shape 36"/>
          <p:cNvSpPr/>
          <p:nvPr>
            <p:ph type="title" idx="4294967295"/>
          </p:nvPr>
        </p:nvSpPr>
        <p:spPr>
          <a:prstGeom prst="rect">
            <a:avLst/>
          </a:prstGeom>
        </p:spPr>
        <p:txBody>
          <a:bodyPr lIns="46037" tIns="46037" rIns="46037" bIns="46037" anchor="ctr">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Introductions</a:t>
            </a:r>
          </a:p>
        </p:txBody>
      </p:sp>
      <p:sp>
        <p:nvSpPr>
          <p:cNvPr id="37" name="Shape 37"/>
          <p:cNvSpPr/>
          <p:nvPr>
            <p:ph type="body" idx="4294967295"/>
          </p:nvPr>
        </p:nvSpPr>
        <p:spPr>
          <a:xfrm>
            <a:off x="404812" y="1433512"/>
            <a:ext cx="8281988" cy="4745038"/>
          </a:xfrm>
          <a:prstGeom prst="rect">
            <a:avLst/>
          </a:prstGeom>
        </p:spPr>
        <p:txBody>
          <a:bodyPr lIns="46037" tIns="46037" rIns="46037" bIns="46037">
            <a:normAutofit fontScale="100000" lnSpcReduction="0"/>
          </a:bodyPr>
          <a:lstStyle/>
          <a:p>
            <a:pPr lvl="0">
              <a:buClr>
                <a:srgbClr val="FF0000"/>
              </a:buClr>
              <a:buChar char="▪"/>
              <a:defRPr sz="1800"/>
            </a:pPr>
            <a:r>
              <a:rPr sz="2800">
                <a:solidFill>
                  <a:srgbClr val="FF0000"/>
                </a:solidFill>
                <a:latin typeface="Arial Rounded MT Bold"/>
                <a:ea typeface="Arial Rounded MT Bold"/>
                <a:cs typeface="Arial Rounded MT Bold"/>
                <a:sym typeface="Arial Rounded MT Bold"/>
              </a:rPr>
              <a:t>Speaker introduction (s)</a:t>
            </a:r>
            <a:endParaRPr sz="2800">
              <a:solidFill>
                <a:srgbClr val="FF0000"/>
              </a:solidFill>
              <a:latin typeface="Arial Rounded MT Bold"/>
              <a:ea typeface="Arial Rounded MT Bold"/>
              <a:cs typeface="Arial Rounded MT Bold"/>
              <a:sym typeface="Arial Rounded MT Bold"/>
            </a:endParaRPr>
          </a:p>
          <a:p>
            <a:pPr lvl="0">
              <a:buClr>
                <a:srgbClr val="FF0000"/>
              </a:buClr>
              <a:buChar char="▪"/>
              <a:defRPr sz="1800"/>
            </a:pPr>
            <a:endParaRPr sz="2800">
              <a:solidFill>
                <a:srgbClr val="FF0000"/>
              </a:solidFill>
              <a:latin typeface="Arial Rounded MT Bold"/>
              <a:ea typeface="Arial Rounded MT Bold"/>
              <a:cs typeface="Arial Rounded MT Bold"/>
              <a:sym typeface="Arial Rounded MT Bold"/>
            </a:endParaRPr>
          </a:p>
          <a:p>
            <a:pPr lvl="0">
              <a:buClr>
                <a:srgbClr val="FF0000"/>
              </a:buClr>
              <a:buChar char="▪"/>
              <a:defRPr sz="1800"/>
            </a:pPr>
            <a:r>
              <a:rPr sz="2800">
                <a:solidFill>
                  <a:srgbClr val="FF0000"/>
                </a:solidFill>
                <a:latin typeface="Arial Rounded MT Bold"/>
                <a:ea typeface="Arial Rounded MT Bold"/>
                <a:cs typeface="Arial Rounded MT Bold"/>
                <a:sym typeface="Arial Rounded MT Bold"/>
              </a:rPr>
              <a:t>Introduction of each person</a:t>
            </a:r>
            <a:endParaRPr sz="2800">
              <a:solidFill>
                <a:srgbClr val="FF0000"/>
              </a:solidFill>
              <a:latin typeface="Arial Rounded MT Bold"/>
              <a:ea typeface="Arial Rounded MT Bold"/>
              <a:cs typeface="Arial Rounded MT Bold"/>
              <a:sym typeface="Arial Rounded MT Bold"/>
            </a:endParaRPr>
          </a:p>
          <a:p>
            <a:pPr lvl="1" marL="717794" indent="-263769">
              <a:spcBef>
                <a:spcPts val="500"/>
              </a:spcBef>
              <a:buClr>
                <a:srgbClr val="FF0000"/>
              </a:buClr>
              <a:defRPr sz="1800"/>
            </a:pPr>
            <a:r>
              <a:rPr sz="2400">
                <a:solidFill>
                  <a:srgbClr val="FF0000"/>
                </a:solidFill>
                <a:latin typeface="Arial Rounded MT Bold"/>
                <a:ea typeface="Arial Rounded MT Bold"/>
                <a:cs typeface="Arial Rounded MT Bold"/>
                <a:sym typeface="Arial Rounded MT Bold"/>
              </a:rPr>
              <a:t>Name</a:t>
            </a:r>
            <a:endParaRPr sz="2400">
              <a:solidFill>
                <a:srgbClr val="FF0000"/>
              </a:solidFill>
              <a:latin typeface="Arial Rounded MT Bold"/>
              <a:ea typeface="Arial Rounded MT Bold"/>
              <a:cs typeface="Arial Rounded MT Bold"/>
              <a:sym typeface="Arial Rounded MT Bold"/>
            </a:endParaRPr>
          </a:p>
          <a:p>
            <a:pPr lvl="1" marL="717794" indent="-263769">
              <a:spcBef>
                <a:spcPts val="500"/>
              </a:spcBef>
              <a:buClr>
                <a:srgbClr val="FF0000"/>
              </a:buClr>
              <a:defRPr sz="1800"/>
            </a:pPr>
            <a:r>
              <a:rPr sz="2400">
                <a:solidFill>
                  <a:srgbClr val="FF0000"/>
                </a:solidFill>
                <a:latin typeface="Arial Rounded MT Bold"/>
                <a:ea typeface="Arial Rounded MT Bold"/>
                <a:cs typeface="Arial Rounded MT Bold"/>
                <a:sym typeface="Arial Rounded MT Bold"/>
              </a:rPr>
              <a:t>Diving experience</a:t>
            </a:r>
            <a:endParaRPr sz="2400">
              <a:solidFill>
                <a:srgbClr val="FF0000"/>
              </a:solidFill>
              <a:latin typeface="Arial Rounded MT Bold"/>
              <a:ea typeface="Arial Rounded MT Bold"/>
              <a:cs typeface="Arial Rounded MT Bold"/>
              <a:sym typeface="Arial Rounded MT Bold"/>
            </a:endParaRPr>
          </a:p>
          <a:p>
            <a:pPr lvl="1" marL="717794" indent="-263769">
              <a:spcBef>
                <a:spcPts val="500"/>
              </a:spcBef>
              <a:buClr>
                <a:srgbClr val="FF0000"/>
              </a:buClr>
              <a:defRPr sz="1800"/>
            </a:pPr>
            <a:r>
              <a:rPr sz="2400">
                <a:solidFill>
                  <a:srgbClr val="FF0000"/>
                </a:solidFill>
                <a:latin typeface="Arial Rounded MT Bold"/>
                <a:ea typeface="Arial Rounded MT Bold"/>
                <a:cs typeface="Arial Rounded MT Bold"/>
                <a:sym typeface="Arial Rounded MT Bold"/>
              </a:rPr>
              <a:t>Your expectation by the end of this course</a:t>
            </a:r>
          </a:p>
        </p:txBody>
      </p:sp>
      <p:sp>
        <p:nvSpPr>
          <p:cNvPr id="38" name="Shape 38"/>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2</a:t>
            </a:r>
          </a:p>
        </p:txBody>
      </p:sp>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5" name="Shape 125"/>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Commercial &amp; Scientific Use</a:t>
            </a:r>
          </a:p>
        </p:txBody>
      </p:sp>
      <p:sp>
        <p:nvSpPr>
          <p:cNvPr id="126" name="Shape 126"/>
          <p:cNvSpPr/>
          <p:nvPr>
            <p:ph type="body" idx="4294967295"/>
          </p:nvPr>
        </p:nvSpPr>
        <p:spPr>
          <a:xfrm>
            <a:off x="404812" y="1433512"/>
            <a:ext cx="8281988" cy="4745038"/>
          </a:xfrm>
          <a:prstGeom prst="rect">
            <a:avLst/>
          </a:prstGeom>
        </p:spPr>
        <p:txBody>
          <a:bodyPr lIns="0" tIns="0" rIns="0" bIns="0">
            <a:normAutofit fontScale="100000" lnSpcReduction="0"/>
          </a:bodyPr>
          <a:lstStyle>
            <a:lvl1pPr>
              <a:spcBef>
                <a:spcPts val="0"/>
              </a:spcBef>
              <a:buSzPct val="90000"/>
              <a:buChar char="▪"/>
              <a:defRPr b="1">
                <a:latin typeface="NewsGothic"/>
                <a:ea typeface="NewsGothic"/>
                <a:cs typeface="NewsGothic"/>
                <a:sym typeface="NewsGothic"/>
              </a:defRPr>
            </a:lvl1pPr>
          </a:lstStyle>
          <a:p>
            <a:pPr lvl="0">
              <a:defRPr b="0" sz="1800"/>
            </a:pPr>
            <a:r>
              <a:rPr b="1" sz="2800"/>
              <a:t>In the 60's and 70's rebreathers are increasingly used for commercial saturation bail-out systems.</a:t>
            </a:r>
          </a:p>
        </p:txBody>
      </p:sp>
      <p:sp>
        <p:nvSpPr>
          <p:cNvPr id="127" name="Shape 127"/>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20</a:t>
            </a:r>
          </a:p>
        </p:txBody>
      </p:sp>
      <p:pic>
        <p:nvPicPr>
          <p:cNvPr id="128" name="image.png"/>
          <p:cNvPicPr/>
          <p:nvPr/>
        </p:nvPicPr>
        <p:blipFill>
          <a:blip r:embed="rId2">
            <a:extLst/>
          </a:blip>
          <a:stretch>
            <a:fillRect/>
          </a:stretch>
        </p:blipFill>
        <p:spPr>
          <a:xfrm>
            <a:off x="5087937" y="2401887"/>
            <a:ext cx="3322638" cy="3975101"/>
          </a:xfrm>
          <a:prstGeom prst="rect">
            <a:avLst/>
          </a:prstGeom>
          <a:ln w="12700">
            <a:miter lim="400000"/>
          </a:ln>
        </p:spPr>
      </p:pic>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0" name="Shape 130"/>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Early History</a:t>
            </a:r>
          </a:p>
        </p:txBody>
      </p:sp>
      <p:sp>
        <p:nvSpPr>
          <p:cNvPr id="131" name="Shape 131"/>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17th Century - First conceived by Giovanni Borelli</a:t>
            </a:r>
            <a:endParaRPr sz="2800"/>
          </a:p>
          <a:p>
            <a:pPr lvl="0">
              <a:buChar char="▪"/>
              <a:defRPr sz="1800"/>
            </a:pPr>
            <a:r>
              <a:rPr sz="2800"/>
              <a:t>1878 - First practical system produced by Henry Fleuss</a:t>
            </a:r>
            <a:endParaRPr sz="2800"/>
          </a:p>
          <a:p>
            <a:pPr lvl="0">
              <a:buChar char="▪"/>
              <a:defRPr sz="1800"/>
            </a:pPr>
            <a:r>
              <a:rPr sz="2800"/>
              <a:t>1881 - First CO</a:t>
            </a:r>
            <a:r>
              <a:rPr baseline="-25000" sz="2800"/>
              <a:t>2</a:t>
            </a:r>
            <a:r>
              <a:rPr sz="2800"/>
              <a:t> absorbent used by Khotinsky and Lake</a:t>
            </a:r>
            <a:endParaRPr sz="2800"/>
          </a:p>
          <a:p>
            <a:pPr lvl="0">
              <a:buChar char="▪"/>
              <a:defRPr sz="1800"/>
            </a:pPr>
            <a:r>
              <a:rPr sz="2800"/>
              <a:t>Prior to WWI - Dräger produced systems</a:t>
            </a:r>
            <a:endParaRPr sz="2800"/>
          </a:p>
          <a:p>
            <a:pPr lvl="0">
              <a:buChar char="▪"/>
              <a:defRPr sz="1800"/>
            </a:pPr>
            <a:r>
              <a:rPr sz="2800"/>
              <a:t>WWII - Italian &amp; British Navies used Oxygen and Nitrox systems</a:t>
            </a:r>
          </a:p>
        </p:txBody>
      </p:sp>
      <p:sp>
        <p:nvSpPr>
          <p:cNvPr id="132" name="Shape 132"/>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21</a:t>
            </a:r>
          </a:p>
        </p:txBody>
      </p:sp>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4" name="Shape 134"/>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Recent History</a:t>
            </a:r>
          </a:p>
        </p:txBody>
      </p:sp>
      <p:sp>
        <p:nvSpPr>
          <p:cNvPr id="135" name="Shape 135"/>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lnSpc>
                <a:spcPct val="90000"/>
              </a:lnSpc>
              <a:buChar char="▪"/>
              <a:defRPr sz="1800"/>
            </a:pPr>
            <a:r>
              <a:rPr sz="2800"/>
              <a:t>1969 - Electrolung - first practical electronic control Rebreather</a:t>
            </a:r>
            <a:endParaRPr sz="2800"/>
          </a:p>
          <a:p>
            <a:pPr lvl="0">
              <a:lnSpc>
                <a:spcPct val="90000"/>
              </a:lnSpc>
              <a:buChar char="▪"/>
              <a:defRPr sz="1800"/>
            </a:pPr>
            <a:r>
              <a:rPr sz="2800"/>
              <a:t>Biomarine CCR1000, Carleton Technologies Mk 15/16</a:t>
            </a:r>
            <a:endParaRPr sz="2800"/>
          </a:p>
          <a:p>
            <a:pPr lvl="0">
              <a:lnSpc>
                <a:spcPct val="90000"/>
              </a:lnSpc>
              <a:buChar char="▪"/>
              <a:defRPr sz="1800"/>
            </a:pPr>
            <a:r>
              <a:rPr sz="2800"/>
              <a:t>Dräger Atlantis 1 1995, Dräger Dolphin in 1998 &amp; DrägerRay in 1999</a:t>
            </a:r>
            <a:endParaRPr sz="2800"/>
          </a:p>
          <a:p>
            <a:pPr lvl="0">
              <a:lnSpc>
                <a:spcPct val="90000"/>
              </a:lnSpc>
              <a:buChar char="▪"/>
              <a:defRPr sz="1800"/>
            </a:pPr>
            <a:r>
              <a:rPr sz="2800"/>
              <a:t>Cis-Lunar, Inspiration, CCR 2000, Megaladon, Prism Topaz, O2ptima &amp; Evolution </a:t>
            </a:r>
            <a:endParaRPr sz="2800"/>
          </a:p>
          <a:p>
            <a:pPr lvl="0">
              <a:lnSpc>
                <a:spcPct val="90000"/>
              </a:lnSpc>
              <a:buChar char="▪"/>
              <a:defRPr sz="1800"/>
            </a:pPr>
            <a:r>
              <a:rPr sz="2800"/>
              <a:t>Robust &amp; affordable systems are now available</a:t>
            </a:r>
          </a:p>
        </p:txBody>
      </p:sp>
      <p:sp>
        <p:nvSpPr>
          <p:cNvPr id="136" name="Shape 136"/>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22</a:t>
            </a:r>
          </a:p>
        </p:txBody>
      </p:sp>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8" name="Shape 138"/>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Re-circulating Scuba</a:t>
            </a:r>
          </a:p>
        </p:txBody>
      </p:sp>
      <p:sp>
        <p:nvSpPr>
          <p:cNvPr id="139" name="Shape 139"/>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Gas supply</a:t>
            </a:r>
            <a:endParaRPr sz="2800"/>
          </a:p>
          <a:p>
            <a:pPr lvl="0">
              <a:buChar char="▪"/>
              <a:defRPr sz="1800"/>
            </a:pPr>
            <a:r>
              <a:rPr sz="2800"/>
              <a:t>Gas control mechanism</a:t>
            </a:r>
            <a:endParaRPr sz="2800"/>
          </a:p>
          <a:p>
            <a:pPr lvl="0">
              <a:buChar char="▪"/>
              <a:defRPr sz="1800"/>
            </a:pPr>
            <a:r>
              <a:rPr sz="2800"/>
              <a:t>Counterlung</a:t>
            </a:r>
            <a:endParaRPr sz="2800"/>
          </a:p>
          <a:p>
            <a:pPr lvl="0">
              <a:buChar char="▪"/>
              <a:defRPr sz="1800"/>
            </a:pPr>
            <a:r>
              <a:rPr sz="2800"/>
              <a:t>CO</a:t>
            </a:r>
            <a:r>
              <a:rPr baseline="-25000" sz="2800"/>
              <a:t>2</a:t>
            </a:r>
            <a:r>
              <a:rPr sz="2800"/>
              <a:t> removal system</a:t>
            </a:r>
            <a:endParaRPr sz="2800"/>
          </a:p>
          <a:p>
            <a:pPr lvl="0">
              <a:buChar char="▪"/>
              <a:defRPr sz="1800"/>
            </a:pPr>
            <a:r>
              <a:rPr sz="2800"/>
              <a:t>Bail-out system</a:t>
            </a:r>
          </a:p>
        </p:txBody>
      </p:sp>
      <p:sp>
        <p:nvSpPr>
          <p:cNvPr id="140" name="Shape 140"/>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23</a:t>
            </a:r>
          </a:p>
        </p:txBody>
      </p:sp>
      <p:sp>
        <p:nvSpPr>
          <p:cNvPr id="141" name="Shape 141"/>
          <p:cNvSpPr/>
          <p:nvPr/>
        </p:nvSpPr>
        <p:spPr>
          <a:xfrm rot="16200000">
            <a:off x="7631892" y="5364969"/>
            <a:ext cx="1997076" cy="22698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000">
                <a:latin typeface="Arial"/>
                <a:ea typeface="Arial"/>
                <a:cs typeface="Arial"/>
                <a:sym typeface="Arial"/>
              </a:defRPr>
            </a:lvl1pPr>
          </a:lstStyle>
          <a:p>
            <a:pPr lvl="0">
              <a:defRPr sz="1800"/>
            </a:pPr>
            <a:r>
              <a:rPr sz="1000"/>
              <a:t>Photo: Matthew Addison</a:t>
            </a:r>
          </a:p>
        </p:txBody>
      </p:sp>
      <p:pic>
        <p:nvPicPr>
          <p:cNvPr id="142" name="X-CCR Unit 2.png"/>
          <p:cNvPicPr/>
          <p:nvPr/>
        </p:nvPicPr>
        <p:blipFill>
          <a:blip r:embed="rId2">
            <a:extLst/>
          </a:blip>
          <a:stretch>
            <a:fillRect/>
          </a:stretch>
        </p:blipFill>
        <p:spPr>
          <a:xfrm>
            <a:off x="4398486" y="1933575"/>
            <a:ext cx="3900154" cy="4538315"/>
          </a:xfrm>
          <a:prstGeom prst="rect">
            <a:avLst/>
          </a:prstGeom>
          <a:ln w="12700">
            <a:miter lim="400000"/>
          </a:ln>
        </p:spPr>
      </p:pic>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4" name="Shape 144"/>
          <p:cNvSpPr/>
          <p:nvPr>
            <p:ph type="title" idx="4294967295"/>
          </p:nvPr>
        </p:nvSpPr>
        <p:spPr>
          <a:prstGeom prst="rect">
            <a:avLst/>
          </a:prstGeom>
        </p:spPr>
        <p:txBody>
          <a:bodyPr lIns="0" tIns="0" rIns="0" bIns="0">
            <a:normAutofit fontScale="100000" lnSpcReduction="0"/>
          </a:bodyPr>
          <a:lstStyle>
            <a:lvl1pPr>
              <a:defRPr>
                <a:effectLst>
                  <a:outerShdw sx="100000" sy="100000" kx="0" ky="0" algn="b" rotWithShape="0" blurRad="12700" dist="25400" dir="2700000">
                    <a:srgbClr val="000000"/>
                  </a:outerShdw>
                </a:effectLst>
              </a:defRPr>
            </a:lvl1pPr>
          </a:lstStyle>
          <a:p>
            <a:pPr lvl="0">
              <a:defRPr sz="1800">
                <a:solidFill>
                  <a:srgbClr val="000000"/>
                </a:solidFill>
                <a:effectLst/>
              </a:defRPr>
            </a:pPr>
            <a:r>
              <a:rPr sz="3600">
                <a:solidFill>
                  <a:srgbClr val="0066CC"/>
                </a:solidFill>
                <a:effectLst>
                  <a:outerShdw sx="100000" sy="100000" kx="0" ky="0" algn="b" rotWithShape="0" blurRad="12700" dist="25400" dir="2700000">
                    <a:srgbClr val="000000"/>
                  </a:outerShdw>
                </a:effectLst>
              </a:rPr>
              <a:t>General Design</a:t>
            </a:r>
          </a:p>
        </p:txBody>
      </p:sp>
      <p:sp>
        <p:nvSpPr>
          <p:cNvPr id="145" name="Shape 145"/>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24</a:t>
            </a:r>
          </a:p>
        </p:txBody>
      </p:sp>
      <p:pic>
        <p:nvPicPr>
          <p:cNvPr id="146" name="X-CCR diagram BMCL.png"/>
          <p:cNvPicPr/>
          <p:nvPr/>
        </p:nvPicPr>
        <p:blipFill>
          <a:blip r:embed="rId2">
            <a:extLst/>
          </a:blip>
          <a:stretch>
            <a:fillRect/>
          </a:stretch>
        </p:blipFill>
        <p:spPr>
          <a:xfrm>
            <a:off x="468829" y="1269566"/>
            <a:ext cx="3249159" cy="5133467"/>
          </a:xfrm>
          <a:prstGeom prst="rect">
            <a:avLst/>
          </a:prstGeom>
          <a:ln w="12700">
            <a:miter lim="400000"/>
          </a:ln>
        </p:spPr>
      </p:pic>
      <p:sp>
        <p:nvSpPr>
          <p:cNvPr id="147" name="Shape 147"/>
          <p:cNvSpPr/>
          <p:nvPr/>
        </p:nvSpPr>
        <p:spPr>
          <a:xfrm>
            <a:off x="3838495" y="1877796"/>
            <a:ext cx="3696257" cy="48620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marL="411162" indent="-342900">
              <a:spcBef>
                <a:spcPts val="700"/>
              </a:spcBef>
              <a:buSzPct val="95000"/>
              <a:buFont typeface="Wingdings"/>
              <a:buChar char="▪"/>
              <a:defRPr sz="2800"/>
            </a:lvl1pPr>
          </a:lstStyle>
          <a:p>
            <a:pPr lvl="0">
              <a:defRPr sz="1800"/>
            </a:pPr>
            <a:r>
              <a:rPr sz="2800"/>
              <a:t>Diagram od X-CCR</a:t>
            </a:r>
          </a:p>
        </p:txBody>
      </p:sp>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9" name="Shape 149"/>
          <p:cNvSpPr/>
          <p:nvPr>
            <p:ph type="title" idx="4294967295"/>
          </p:nvPr>
        </p:nvSpPr>
        <p:spPr>
          <a:prstGeom prst="rect">
            <a:avLst/>
          </a:prstGeom>
        </p:spPr>
        <p:txBody>
          <a:bodyPr lIns="0" tIns="0" rIns="0" bIns="0">
            <a:normAutofit fontScale="100000" lnSpcReduction="0"/>
          </a:bodyPr>
          <a:lstStyle>
            <a:lvl1pPr>
              <a:defRPr>
                <a:effectLst>
                  <a:outerShdw sx="100000" sy="100000" kx="0" ky="0" algn="b" rotWithShape="0" blurRad="12700" dist="25400" dir="2700000">
                    <a:srgbClr val="000000"/>
                  </a:outerShdw>
                </a:effectLst>
              </a:defRPr>
            </a:lvl1pPr>
          </a:lstStyle>
          <a:p>
            <a:pPr lvl="0">
              <a:defRPr sz="1800">
                <a:solidFill>
                  <a:srgbClr val="000000"/>
                </a:solidFill>
                <a:effectLst/>
              </a:defRPr>
            </a:pPr>
            <a:r>
              <a:rPr sz="3600">
                <a:solidFill>
                  <a:srgbClr val="0066CC"/>
                </a:solidFill>
                <a:effectLst>
                  <a:outerShdw sx="100000" sy="100000" kx="0" ky="0" algn="b" rotWithShape="0" blurRad="12700" dist="25400" dir="2700000">
                    <a:srgbClr val="000000"/>
                  </a:outerShdw>
                </a:effectLst>
              </a:rPr>
              <a:t>General Design</a:t>
            </a:r>
          </a:p>
        </p:txBody>
      </p:sp>
      <p:sp>
        <p:nvSpPr>
          <p:cNvPr id="150" name="Shape 150"/>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24</a:t>
            </a:r>
          </a:p>
        </p:txBody>
      </p:sp>
      <p:pic>
        <p:nvPicPr>
          <p:cNvPr id="151" name="X-CCR Front view.png"/>
          <p:cNvPicPr/>
          <p:nvPr/>
        </p:nvPicPr>
        <p:blipFill>
          <a:blip r:embed="rId2">
            <a:extLst/>
          </a:blip>
          <a:stretch>
            <a:fillRect/>
          </a:stretch>
        </p:blipFill>
        <p:spPr>
          <a:xfrm>
            <a:off x="2931215" y="1714251"/>
            <a:ext cx="4694004" cy="4688396"/>
          </a:xfrm>
          <a:prstGeom prst="rect">
            <a:avLst/>
          </a:prstGeom>
          <a:ln w="12700">
            <a:miter lim="400000"/>
          </a:ln>
        </p:spPr>
      </p:pic>
      <p:sp>
        <p:nvSpPr>
          <p:cNvPr id="152" name="Shape 152"/>
          <p:cNvSpPr/>
          <p:nvPr/>
        </p:nvSpPr>
        <p:spPr>
          <a:xfrm>
            <a:off x="447595" y="1611096"/>
            <a:ext cx="2096751" cy="48620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marL="411162" indent="-342900">
              <a:spcBef>
                <a:spcPts val="700"/>
              </a:spcBef>
              <a:buSzPct val="95000"/>
              <a:buFont typeface="Wingdings"/>
              <a:buChar char="▪"/>
              <a:defRPr sz="2800"/>
            </a:lvl1pPr>
          </a:lstStyle>
          <a:p>
            <a:pPr lvl="0">
              <a:defRPr sz="1800"/>
            </a:pPr>
            <a:r>
              <a:rPr sz="2800"/>
              <a:t>Overview</a:t>
            </a:r>
          </a:p>
        </p:txBody>
      </p:sp>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4" name="Shape 154"/>
          <p:cNvSpPr/>
          <p:nvPr>
            <p:ph type="title" idx="4294967295"/>
          </p:nvPr>
        </p:nvSpPr>
        <p:spPr>
          <a:prstGeom prst="rect">
            <a:avLst/>
          </a:prstGeom>
        </p:spPr>
        <p:txBody>
          <a:bodyPr lIns="0" tIns="0" rIns="0" bIns="0">
            <a:normAutofit fontScale="100000" lnSpcReduction="0"/>
          </a:bodyPr>
          <a:lstStyle>
            <a:lvl1pPr>
              <a:defRPr>
                <a:effectLst>
                  <a:outerShdw sx="100000" sy="100000" kx="0" ky="0" algn="b" rotWithShape="0" blurRad="12700" dist="25400" dir="2700000">
                    <a:srgbClr val="000000"/>
                  </a:outerShdw>
                </a:effectLst>
              </a:defRPr>
            </a:lvl1pPr>
          </a:lstStyle>
          <a:p>
            <a:pPr lvl="0">
              <a:defRPr sz="1800">
                <a:solidFill>
                  <a:srgbClr val="000000"/>
                </a:solidFill>
                <a:effectLst/>
              </a:defRPr>
            </a:pPr>
            <a:r>
              <a:rPr sz="3600">
                <a:solidFill>
                  <a:srgbClr val="0066CC"/>
                </a:solidFill>
                <a:effectLst>
                  <a:outerShdw sx="100000" sy="100000" kx="0" ky="0" algn="b" rotWithShape="0" blurRad="12700" dist="25400" dir="2700000">
                    <a:srgbClr val="000000"/>
                  </a:outerShdw>
                </a:effectLst>
              </a:rPr>
              <a:t>General Design</a:t>
            </a:r>
          </a:p>
        </p:txBody>
      </p:sp>
      <p:sp>
        <p:nvSpPr>
          <p:cNvPr id="155" name="Shape 155"/>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24</a:t>
            </a:r>
          </a:p>
        </p:txBody>
      </p:sp>
      <p:sp>
        <p:nvSpPr>
          <p:cNvPr id="156" name="Shape 156"/>
          <p:cNvSpPr/>
          <p:nvPr/>
        </p:nvSpPr>
        <p:spPr>
          <a:xfrm>
            <a:off x="600126" y="1652592"/>
            <a:ext cx="3523418"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marL="411162" indent="-342900">
              <a:spcBef>
                <a:spcPts val="700"/>
              </a:spcBef>
              <a:buSzPct val="95000"/>
              <a:buFont typeface="Wingdings"/>
              <a:buChar char="▪"/>
              <a:defRPr sz="2400"/>
            </a:lvl1pPr>
          </a:lstStyle>
          <a:p>
            <a:pPr lvl="0">
              <a:defRPr sz="1800"/>
            </a:pPr>
            <a:r>
              <a:rPr sz="2400"/>
              <a:t>BM-CL configuration</a:t>
            </a:r>
          </a:p>
        </p:txBody>
      </p:sp>
      <p:pic>
        <p:nvPicPr>
          <p:cNvPr id="157" name="X-CCR BM-CL.png"/>
          <p:cNvPicPr/>
          <p:nvPr/>
        </p:nvPicPr>
        <p:blipFill>
          <a:blip r:embed="rId2">
            <a:extLst/>
          </a:blip>
          <a:stretch>
            <a:fillRect/>
          </a:stretch>
        </p:blipFill>
        <p:spPr>
          <a:xfrm>
            <a:off x="372966" y="2448460"/>
            <a:ext cx="3977737" cy="3814129"/>
          </a:xfrm>
          <a:prstGeom prst="rect">
            <a:avLst/>
          </a:prstGeom>
          <a:ln w="12700">
            <a:miter lim="400000"/>
          </a:ln>
        </p:spPr>
      </p:pic>
      <p:pic>
        <p:nvPicPr>
          <p:cNvPr id="158" name="X-CCR FM-CL.png"/>
          <p:cNvPicPr/>
          <p:nvPr/>
        </p:nvPicPr>
        <p:blipFill>
          <a:blip r:embed="rId3">
            <a:extLst/>
          </a:blip>
          <a:stretch>
            <a:fillRect/>
          </a:stretch>
        </p:blipFill>
        <p:spPr>
          <a:xfrm>
            <a:off x="4574691" y="2496232"/>
            <a:ext cx="3977737" cy="3982541"/>
          </a:xfrm>
          <a:prstGeom prst="rect">
            <a:avLst/>
          </a:prstGeom>
          <a:ln w="12700">
            <a:miter lim="400000"/>
          </a:ln>
        </p:spPr>
      </p:pic>
      <p:sp>
        <p:nvSpPr>
          <p:cNvPr id="159" name="Shape 159"/>
          <p:cNvSpPr/>
          <p:nvPr/>
        </p:nvSpPr>
        <p:spPr>
          <a:xfrm>
            <a:off x="4818817" y="1652592"/>
            <a:ext cx="3489485"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marL="411162" indent="-342900">
              <a:spcBef>
                <a:spcPts val="700"/>
              </a:spcBef>
              <a:buSzPct val="95000"/>
              <a:buFont typeface="Wingdings"/>
              <a:buChar char="▪"/>
              <a:defRPr sz="2400"/>
            </a:lvl1pPr>
          </a:lstStyle>
          <a:p>
            <a:pPr lvl="0">
              <a:defRPr sz="1800"/>
            </a:pPr>
            <a:r>
              <a:rPr sz="2400"/>
              <a:t>FM-CL configuration</a:t>
            </a:r>
          </a:p>
        </p:txBody>
      </p:sp>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1" name="Shape 161"/>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Rules For Safe CCR Diving </a:t>
            </a:r>
          </a:p>
        </p:txBody>
      </p:sp>
      <p:sp>
        <p:nvSpPr>
          <p:cNvPr id="162" name="Shape 162"/>
          <p:cNvSpPr/>
          <p:nvPr>
            <p:ph type="body" idx="4294967295"/>
          </p:nvPr>
        </p:nvSpPr>
        <p:spPr>
          <a:xfrm>
            <a:off x="404812" y="1252537"/>
            <a:ext cx="8281988" cy="4745038"/>
          </a:xfrm>
          <a:prstGeom prst="rect">
            <a:avLst/>
          </a:prstGeom>
        </p:spPr>
        <p:txBody>
          <a:bodyPr lIns="0" tIns="0" rIns="0" bIns="0">
            <a:normAutofit fontScale="100000" lnSpcReduction="0"/>
          </a:bodyPr>
          <a:lstStyle/>
          <a:p>
            <a:pPr lvl="0" marL="416052" indent="-416052" defTabSz="832104">
              <a:spcBef>
                <a:spcPts val="600"/>
              </a:spcBef>
              <a:buClr>
                <a:srgbClr val="000000"/>
              </a:buClr>
              <a:buFontTx/>
              <a:buAutoNum type="arabicPeriod" startAt="1"/>
              <a:defRPr sz="1800"/>
            </a:pPr>
            <a:r>
              <a:rPr sz="2184"/>
              <a:t>Avoid complacency  	</a:t>
            </a:r>
            <a:endParaRPr sz="2184"/>
          </a:p>
          <a:p>
            <a:pPr lvl="0" marL="416052" indent="-416052" defTabSz="832104">
              <a:spcBef>
                <a:spcPts val="600"/>
              </a:spcBef>
              <a:buClr>
                <a:srgbClr val="000000"/>
              </a:buClr>
              <a:buFontTx/>
              <a:buAutoNum type="arabicPeriod" startAt="1"/>
              <a:defRPr sz="1800"/>
            </a:pPr>
            <a:r>
              <a:rPr sz="2184"/>
              <a:t>Avoid distraction</a:t>
            </a:r>
            <a:endParaRPr sz="2184"/>
          </a:p>
          <a:p>
            <a:pPr lvl="0" marL="416052" indent="-416052" defTabSz="832104">
              <a:spcBef>
                <a:spcPts val="600"/>
              </a:spcBef>
              <a:buClr>
                <a:srgbClr val="000000"/>
              </a:buClr>
              <a:buFontTx/>
              <a:buAutoNum type="arabicPeriod" startAt="1"/>
              <a:defRPr sz="1800"/>
            </a:pPr>
            <a:r>
              <a:rPr sz="2184"/>
              <a:t>Be a disciplined diver</a:t>
            </a:r>
            <a:endParaRPr sz="2184"/>
          </a:p>
          <a:p>
            <a:pPr lvl="0" marL="416052" indent="-416052" defTabSz="832104">
              <a:spcBef>
                <a:spcPts val="600"/>
              </a:spcBef>
              <a:buClr>
                <a:srgbClr val="000000"/>
              </a:buClr>
              <a:buFontTx/>
              <a:buAutoNum type="arabicPeriod" startAt="1"/>
              <a:defRPr sz="1800"/>
            </a:pPr>
            <a:r>
              <a:rPr sz="2184"/>
              <a:t>Be a thinking diver</a:t>
            </a:r>
            <a:endParaRPr sz="2184"/>
          </a:p>
          <a:p>
            <a:pPr lvl="0" marL="416052" indent="-416052" defTabSz="832104">
              <a:spcBef>
                <a:spcPts val="600"/>
              </a:spcBef>
              <a:buClr>
                <a:srgbClr val="000000"/>
              </a:buClr>
              <a:buFontTx/>
              <a:buAutoNum type="arabicPeriod" startAt="1"/>
              <a:defRPr sz="1800"/>
            </a:pPr>
            <a:r>
              <a:rPr sz="2184"/>
              <a:t>As the slogan goes always know your PO2</a:t>
            </a:r>
            <a:endParaRPr sz="2184"/>
          </a:p>
          <a:p>
            <a:pPr lvl="0" marL="416052" indent="-416052" defTabSz="832104">
              <a:spcBef>
                <a:spcPts val="600"/>
              </a:spcBef>
              <a:buClr>
                <a:srgbClr val="000000"/>
              </a:buClr>
              <a:buFontTx/>
              <a:buAutoNum type="arabicPeriod" startAt="1"/>
              <a:defRPr sz="1800"/>
            </a:pPr>
            <a:r>
              <a:rPr sz="2184"/>
              <a:t>Do not be cheap </a:t>
            </a:r>
            <a:endParaRPr sz="2184"/>
          </a:p>
          <a:p>
            <a:pPr lvl="0" marL="416052" indent="-416052" defTabSz="832104">
              <a:spcBef>
                <a:spcPts val="600"/>
              </a:spcBef>
              <a:buClr>
                <a:srgbClr val="000000"/>
              </a:buClr>
              <a:buFontTx/>
              <a:buAutoNum type="arabicPeriod" startAt="1"/>
              <a:defRPr sz="1800"/>
            </a:pPr>
            <a:r>
              <a:rPr sz="2184"/>
              <a:t>Make  the CCR  your primary diving equipment.</a:t>
            </a:r>
            <a:endParaRPr sz="2184"/>
          </a:p>
          <a:p>
            <a:pPr lvl="0" marL="416052" indent="-416052" defTabSz="832104">
              <a:spcBef>
                <a:spcPts val="600"/>
              </a:spcBef>
              <a:buClr>
                <a:srgbClr val="000000"/>
              </a:buClr>
              <a:buFontTx/>
              <a:buAutoNum type="arabicPeriod" startAt="1"/>
              <a:defRPr sz="1800"/>
            </a:pPr>
            <a:r>
              <a:rPr sz="2184"/>
              <a:t>Practice bailout options periodically, assume that any mechanical or electrical device will fail</a:t>
            </a:r>
            <a:endParaRPr sz="2184"/>
          </a:p>
          <a:p>
            <a:pPr lvl="0" marL="416052" indent="-416052" defTabSz="832104">
              <a:spcBef>
                <a:spcPts val="600"/>
              </a:spcBef>
              <a:buClr>
                <a:srgbClr val="000000"/>
              </a:buClr>
              <a:buFontTx/>
              <a:buAutoNum type="arabicPeriod" startAt="1"/>
              <a:defRPr sz="1800"/>
            </a:pPr>
            <a:r>
              <a:rPr sz="2184"/>
              <a:t>Accept all emergencies taught during training will happen </a:t>
            </a:r>
            <a:endParaRPr sz="2184"/>
          </a:p>
          <a:p>
            <a:pPr lvl="0" marL="416052" indent="-416052" defTabSz="832104">
              <a:spcBef>
                <a:spcPts val="600"/>
              </a:spcBef>
              <a:buClr>
                <a:srgbClr val="000000"/>
              </a:buClr>
              <a:buFontTx/>
              <a:buAutoNum type="arabicPeriod" startAt="1"/>
              <a:defRPr sz="1800"/>
            </a:pPr>
            <a:r>
              <a:rPr sz="2184"/>
              <a:t>Do not start dives with a known system failure </a:t>
            </a:r>
            <a:r>
              <a:rPr sz="1820"/>
              <a:t> </a:t>
            </a:r>
          </a:p>
        </p:txBody>
      </p:sp>
      <p:sp>
        <p:nvSpPr>
          <p:cNvPr id="163" name="Shape 163"/>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25</a:t>
            </a:r>
          </a:p>
        </p:txBody>
      </p:sp>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5" name="Shape 165"/>
          <p:cNvSpPr/>
          <p:nvPr>
            <p:ph type="title" idx="4294967295"/>
          </p:nvPr>
        </p:nvSpPr>
        <p:spPr>
          <a:prstGeom prst="rect">
            <a:avLst/>
          </a:prstGeom>
        </p:spPr>
        <p:txBody>
          <a:bodyPr lIns="0" tIns="0" rIns="0" bIns="0">
            <a:normAutofit fontScale="100000" lnSpcReduction="0"/>
          </a:bodyPr>
          <a:lstStyle/>
          <a:p>
            <a:pPr lvl="0">
              <a:defRPr sz="1800">
                <a:solidFill>
                  <a:srgbClr val="000000"/>
                </a:solidFill>
              </a:defRPr>
            </a:pPr>
            <a:r>
              <a:rPr sz="3600">
                <a:solidFill>
                  <a:srgbClr val="0066CC"/>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X-CCR</a:t>
            </a:r>
            <a:r>
              <a:rPr sz="3600">
                <a:solidFill>
                  <a:srgbClr val="0066CC"/>
                </a:solidFill>
                <a:effectLst>
                  <a:outerShdw sx="100000" sy="100000" kx="0" ky="0" algn="b" rotWithShape="0" blurRad="12700" dist="25400" dir="2700000">
                    <a:srgbClr val="000000"/>
                  </a:outerShdw>
                </a:effectLst>
              </a:rPr>
              <a:t> </a:t>
            </a:r>
            <a:r>
              <a:rPr sz="3600">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Technical Data</a:t>
            </a:r>
          </a:p>
        </p:txBody>
      </p:sp>
      <p:sp>
        <p:nvSpPr>
          <p:cNvPr id="166" name="Shape 166"/>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Tanks change to appropriate</a:t>
            </a:r>
            <a:endParaRPr sz="2800"/>
          </a:p>
          <a:p>
            <a:pPr lvl="1" marL="717794" indent="-263769">
              <a:spcBef>
                <a:spcPts val="500"/>
              </a:spcBef>
              <a:buClr>
                <a:srgbClr val="FF0000"/>
              </a:buClr>
              <a:defRPr sz="1800"/>
            </a:pPr>
            <a:r>
              <a:rPr sz="2400"/>
              <a:t>Gas tanks optionally from 2L to 7L</a:t>
            </a:r>
            <a:endParaRPr sz="2400"/>
          </a:p>
          <a:p>
            <a:pPr lvl="1" marL="717794" indent="-263769">
              <a:spcBef>
                <a:spcPts val="500"/>
              </a:spcBef>
              <a:buClr>
                <a:srgbClr val="FF0000"/>
              </a:buClr>
              <a:defRPr sz="1800"/>
            </a:pPr>
            <a:r>
              <a:rPr sz="2400"/>
              <a:t>Quick release fasteners for easy and quick tank replacement</a:t>
            </a:r>
          </a:p>
        </p:txBody>
      </p:sp>
      <p:sp>
        <p:nvSpPr>
          <p:cNvPr id="167" name="Shape 167"/>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26</a:t>
            </a:r>
          </a:p>
        </p:txBody>
      </p:sp>
      <p:pic>
        <p:nvPicPr>
          <p:cNvPr id="168" name="image.png"/>
          <p:cNvPicPr/>
          <p:nvPr/>
        </p:nvPicPr>
        <p:blipFill>
          <a:blip r:embed="rId2">
            <a:extLst/>
          </a:blip>
          <a:stretch>
            <a:fillRect/>
          </a:stretch>
        </p:blipFill>
        <p:spPr>
          <a:xfrm>
            <a:off x="5861050" y="3051175"/>
            <a:ext cx="1233488" cy="3173413"/>
          </a:xfrm>
          <a:prstGeom prst="rect">
            <a:avLst/>
          </a:prstGeom>
          <a:ln w="12700">
            <a:miter lim="400000"/>
          </a:ln>
        </p:spPr>
      </p:pic>
      <p:pic>
        <p:nvPicPr>
          <p:cNvPr id="169" name="image.png"/>
          <p:cNvPicPr/>
          <p:nvPr/>
        </p:nvPicPr>
        <p:blipFill>
          <a:blip r:embed="rId3">
            <a:extLst/>
          </a:blip>
          <a:stretch>
            <a:fillRect/>
          </a:stretch>
        </p:blipFill>
        <p:spPr>
          <a:xfrm>
            <a:off x="1730375" y="3159125"/>
            <a:ext cx="1323975" cy="3073400"/>
          </a:xfrm>
          <a:prstGeom prst="rect">
            <a:avLst/>
          </a:prstGeom>
          <a:ln w="12700">
            <a:miter lim="400000"/>
          </a:ln>
        </p:spPr>
      </p:pic>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1" name="Shape 171"/>
          <p:cNvSpPr/>
          <p:nvPr>
            <p:ph type="title" idx="4294967295"/>
          </p:nvPr>
        </p:nvSpPr>
        <p:spPr>
          <a:prstGeom prst="rect">
            <a:avLst/>
          </a:prstGeom>
        </p:spPr>
        <p:txBody>
          <a:bodyPr lIns="0" tIns="0" rIns="0" bIns="0">
            <a:normAutofit fontScale="100000" lnSpcReduction="0"/>
          </a:bodyPr>
          <a:lstStyle/>
          <a:p>
            <a:pPr lvl="0">
              <a:defRPr sz="1800">
                <a:solidFill>
                  <a:srgbClr val="000000"/>
                </a:solidFill>
              </a:defRPr>
            </a:pPr>
            <a:r>
              <a:rPr sz="3600">
                <a:solidFill>
                  <a:srgbClr val="0066CC"/>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X-CCR</a:t>
            </a:r>
            <a:r>
              <a:rPr sz="3600">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 Technical Data</a:t>
            </a:r>
          </a:p>
        </p:txBody>
      </p:sp>
      <p:sp>
        <p:nvSpPr>
          <p:cNvPr id="172" name="Shape 172"/>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marL="0" indent="68262">
              <a:buSzTx/>
              <a:buNone/>
              <a:defRPr sz="1800"/>
            </a:pPr>
            <a:r>
              <a:rPr sz="2800"/>
              <a:t>  Radial scrubber:</a:t>
            </a:r>
            <a:endParaRPr sz="2800"/>
          </a:p>
          <a:p>
            <a:pPr lvl="1" marL="717794" indent="-263769">
              <a:spcBef>
                <a:spcPts val="500"/>
              </a:spcBef>
              <a:buClr>
                <a:srgbClr val="FF0000"/>
              </a:buClr>
              <a:defRPr sz="1800"/>
            </a:pPr>
            <a:r>
              <a:rPr sz="2400"/>
              <a:t>3.3 kg (7,4 lbs) CO</a:t>
            </a:r>
            <a:r>
              <a:rPr baseline="-25000" sz="2400"/>
              <a:t>2</a:t>
            </a:r>
            <a:r>
              <a:rPr sz="2400"/>
              <a:t> absorbent basket</a:t>
            </a:r>
            <a:endParaRPr sz="2400"/>
          </a:p>
          <a:p>
            <a:pPr lvl="1" marL="717794" indent="-263769">
              <a:spcBef>
                <a:spcPts val="500"/>
              </a:spcBef>
              <a:buClr>
                <a:srgbClr val="FF0000"/>
              </a:buClr>
              <a:defRPr sz="1800"/>
            </a:pPr>
            <a:r>
              <a:rPr sz="2400"/>
              <a:t>Use Sofnolime 797, 1 - 2,5mm</a:t>
            </a:r>
            <a:endParaRPr sz="2400"/>
          </a:p>
          <a:p>
            <a:pPr lvl="1" marL="717794" indent="-263769">
              <a:spcBef>
                <a:spcPts val="500"/>
              </a:spcBef>
              <a:buClr>
                <a:srgbClr val="FF0000"/>
              </a:buClr>
              <a:defRPr sz="1800"/>
            </a:pPr>
            <a:r>
              <a:rPr sz="2400"/>
              <a:t>Optional smaller scrubber available</a:t>
            </a:r>
          </a:p>
        </p:txBody>
      </p:sp>
      <p:sp>
        <p:nvSpPr>
          <p:cNvPr id="173" name="Shape 173"/>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27</a:t>
            </a:r>
          </a:p>
        </p:txBody>
      </p:sp>
      <p:sp>
        <p:nvSpPr>
          <p:cNvPr id="174" name="Shape 174"/>
          <p:cNvSpPr/>
          <p:nvPr/>
        </p:nvSpPr>
        <p:spPr>
          <a:xfrm>
            <a:off x="303212" y="4268787"/>
            <a:ext cx="4327526" cy="930708"/>
          </a:xfrm>
          <a:prstGeom prst="rect">
            <a:avLst/>
          </a:prstGeom>
          <a:solidFill>
            <a:srgbClr val="0070C0"/>
          </a:solidFill>
          <a:ln w="38100">
            <a:solidFill>
              <a:srgbClr val="FFFFFF"/>
            </a:solidFill>
            <a:round/>
          </a:ln>
          <a:effectLst>
            <a:outerShdw sx="100000" sy="100000" kx="0" ky="0" algn="b" rotWithShape="0" blurRad="63500" dist="101599" dir="2700000">
              <a:srgbClr val="808080">
                <a:alpha val="34997"/>
              </a:srgbClr>
            </a:outerShdw>
          </a:effectLst>
          <a:extLst>
            <a:ext uri="{C572A759-6A51-4108-AA02-DFA0A04FC94B}">
              <ma14:wrappingTextBoxFlag xmlns:ma14="http://schemas.microsoft.com/office/mac/drawingml/2011/main" val="1"/>
            </a:ext>
          </a:extLst>
        </p:spPr>
        <p:txBody>
          <a:bodyPr lIns="0" tIns="0" rIns="0" bIns="0">
            <a:spAutoFit/>
          </a:bodyPr>
          <a:lstStyle/>
          <a:p>
            <a:pPr lvl="0" algn="ctr">
              <a:defRPr sz="1800"/>
            </a:pPr>
            <a:r>
              <a:rPr sz="2800">
                <a:solidFill>
                  <a:srgbClr val="FFFFFF"/>
                </a:solidFill>
                <a:latin typeface="Arial"/>
                <a:ea typeface="Arial"/>
                <a:cs typeface="Arial"/>
                <a:sym typeface="Arial"/>
              </a:rPr>
              <a:t>Use assembly checklist </a:t>
            </a:r>
            <a:endParaRPr sz="2800">
              <a:solidFill>
                <a:srgbClr val="FFFFFF"/>
              </a:solidFill>
              <a:latin typeface="Arial"/>
              <a:ea typeface="Arial"/>
              <a:cs typeface="Arial"/>
              <a:sym typeface="Arial"/>
            </a:endParaRPr>
          </a:p>
          <a:p>
            <a:pPr lvl="0" algn="ctr">
              <a:defRPr sz="1800"/>
            </a:pPr>
            <a:r>
              <a:rPr sz="2800">
                <a:solidFill>
                  <a:srgbClr val="FFFFFF"/>
                </a:solidFill>
                <a:latin typeface="Arial"/>
                <a:ea typeface="Arial"/>
                <a:cs typeface="Arial"/>
                <a:sym typeface="Arial"/>
              </a:rPr>
              <a:t>    in the user manual</a:t>
            </a:r>
          </a:p>
        </p:txBody>
      </p:sp>
      <p:sp>
        <p:nvSpPr>
          <p:cNvPr id="175" name="Shape 175"/>
          <p:cNvSpPr/>
          <p:nvPr/>
        </p:nvSpPr>
        <p:spPr>
          <a:xfrm rot="16200000">
            <a:off x="7389005" y="5050644"/>
            <a:ext cx="1997076" cy="22698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a:latin typeface="Arial"/>
                <a:ea typeface="Arial"/>
                <a:cs typeface="Arial"/>
                <a:sym typeface="Arial"/>
              </a:defRPr>
            </a:lvl1pPr>
          </a:lstStyle>
          <a:p>
            <a:pPr lvl="0">
              <a:defRPr sz="1800"/>
            </a:pPr>
            <a:r>
              <a:rPr sz="1000"/>
              <a:t>Photo: Matthew Addison</a:t>
            </a:r>
          </a:p>
        </p:txBody>
      </p:sp>
      <p:pic>
        <p:nvPicPr>
          <p:cNvPr id="176" name="image.png"/>
          <p:cNvPicPr/>
          <p:nvPr/>
        </p:nvPicPr>
        <p:blipFill>
          <a:blip r:embed="rId2">
            <a:extLst/>
          </a:blip>
          <a:stretch>
            <a:fillRect/>
          </a:stretch>
        </p:blipFill>
        <p:spPr>
          <a:xfrm>
            <a:off x="392112" y="5557837"/>
            <a:ext cx="771526" cy="738188"/>
          </a:xfrm>
          <a:prstGeom prst="rect">
            <a:avLst/>
          </a:prstGeom>
          <a:ln w="12700">
            <a:miter lim="400000"/>
          </a:ln>
        </p:spPr>
      </p:pic>
      <p:pic>
        <p:nvPicPr>
          <p:cNvPr id="177" name="scrubber.jpg" descr="scrubber.jpg"/>
          <p:cNvPicPr/>
          <p:nvPr/>
        </p:nvPicPr>
        <p:blipFill>
          <a:blip r:embed="rId3">
            <a:extLst/>
          </a:blip>
          <a:stretch>
            <a:fillRect/>
          </a:stretch>
        </p:blipFill>
        <p:spPr>
          <a:xfrm>
            <a:off x="6008687" y="3394075"/>
            <a:ext cx="1622426" cy="2535238"/>
          </a:xfrm>
          <a:prstGeom prst="rect">
            <a:avLst/>
          </a:prstGeom>
          <a:ln w="12700">
            <a:miter lim="400000"/>
          </a:ln>
        </p:spPr>
      </p:pic>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 name="Shape 40"/>
          <p:cNvSpPr/>
          <p:nvPr>
            <p:ph type="title" idx="4294967295"/>
          </p:nvPr>
        </p:nvSpPr>
        <p:spPr>
          <a:prstGeom prst="rect">
            <a:avLst/>
          </a:prstGeom>
        </p:spPr>
        <p:txBody>
          <a:bodyPr lIns="46037" tIns="46037" rIns="46037" bIns="46037" anchor="ctr">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Ground Rules</a:t>
            </a:r>
          </a:p>
        </p:txBody>
      </p:sp>
      <p:sp>
        <p:nvSpPr>
          <p:cNvPr id="41" name="Shape 41"/>
          <p:cNvSpPr/>
          <p:nvPr>
            <p:ph type="body" idx="4294967295"/>
          </p:nvPr>
        </p:nvSpPr>
        <p:spPr>
          <a:xfrm>
            <a:off x="404812" y="1433512"/>
            <a:ext cx="8281988" cy="4745038"/>
          </a:xfrm>
          <a:prstGeom prst="rect">
            <a:avLst/>
          </a:prstGeom>
        </p:spPr>
        <p:txBody>
          <a:bodyPr lIns="46037" tIns="46037" rIns="46037" bIns="46037">
            <a:normAutofit fontScale="100000" lnSpcReduction="0"/>
          </a:bodyPr>
          <a:lstStyle/>
          <a:p>
            <a:pPr lvl="0">
              <a:lnSpc>
                <a:spcPct val="90000"/>
              </a:lnSpc>
              <a:buClr>
                <a:srgbClr val="FF0000"/>
              </a:buClr>
              <a:buChar char="▪"/>
              <a:defRPr sz="1800"/>
            </a:pPr>
            <a:r>
              <a:rPr sz="2800">
                <a:solidFill>
                  <a:srgbClr val="FF0000"/>
                </a:solidFill>
                <a:latin typeface="Arial Rounded MT Bold"/>
                <a:ea typeface="Arial Rounded MT Bold"/>
                <a:cs typeface="Arial Rounded MT Bold"/>
                <a:sym typeface="Arial Rounded MT Bold"/>
              </a:rPr>
              <a:t>There is NO SUCH THING as a silly question</a:t>
            </a:r>
            <a:endParaRPr sz="2800">
              <a:solidFill>
                <a:srgbClr val="FF0000"/>
              </a:solidFill>
              <a:latin typeface="Arial Rounded MT Bold"/>
              <a:ea typeface="Arial Rounded MT Bold"/>
              <a:cs typeface="Arial Rounded MT Bold"/>
              <a:sym typeface="Arial Rounded MT Bold"/>
            </a:endParaRPr>
          </a:p>
          <a:p>
            <a:pPr lvl="0">
              <a:lnSpc>
                <a:spcPct val="90000"/>
              </a:lnSpc>
              <a:buClr>
                <a:srgbClr val="FF0000"/>
              </a:buClr>
              <a:buChar char="▪"/>
              <a:defRPr sz="1800"/>
            </a:pPr>
            <a:r>
              <a:rPr sz="2800">
                <a:solidFill>
                  <a:srgbClr val="FF0000"/>
                </a:solidFill>
                <a:latin typeface="Arial Rounded MT Bold"/>
                <a:ea typeface="Arial Rounded MT Bold"/>
                <a:cs typeface="Arial Rounded MT Bold"/>
                <a:sym typeface="Arial Rounded MT Bold"/>
              </a:rPr>
              <a:t>There are no bad ideas</a:t>
            </a:r>
            <a:endParaRPr sz="2800">
              <a:solidFill>
                <a:srgbClr val="FF0000"/>
              </a:solidFill>
              <a:latin typeface="Arial Rounded MT Bold"/>
              <a:ea typeface="Arial Rounded MT Bold"/>
              <a:cs typeface="Arial Rounded MT Bold"/>
              <a:sym typeface="Arial Rounded MT Bold"/>
            </a:endParaRPr>
          </a:p>
          <a:p>
            <a:pPr lvl="0">
              <a:lnSpc>
                <a:spcPct val="90000"/>
              </a:lnSpc>
              <a:buClr>
                <a:srgbClr val="FF0000"/>
              </a:buClr>
              <a:buChar char="▪"/>
              <a:defRPr sz="1800"/>
            </a:pPr>
            <a:r>
              <a:rPr sz="2800">
                <a:solidFill>
                  <a:srgbClr val="FF0000"/>
                </a:solidFill>
                <a:latin typeface="Arial Rounded MT Bold"/>
                <a:ea typeface="Arial Rounded MT Bold"/>
                <a:cs typeface="Arial Rounded MT Bold"/>
                <a:sym typeface="Arial Rounded MT Bold"/>
              </a:rPr>
              <a:t>We will endeavor to start and end on time</a:t>
            </a:r>
            <a:endParaRPr sz="2800">
              <a:solidFill>
                <a:srgbClr val="FF0000"/>
              </a:solidFill>
              <a:latin typeface="Arial Rounded MT Bold"/>
              <a:ea typeface="Arial Rounded MT Bold"/>
              <a:cs typeface="Arial Rounded MT Bold"/>
              <a:sym typeface="Arial Rounded MT Bold"/>
            </a:endParaRPr>
          </a:p>
          <a:p>
            <a:pPr lvl="0">
              <a:lnSpc>
                <a:spcPct val="90000"/>
              </a:lnSpc>
              <a:buClr>
                <a:srgbClr val="FF0000"/>
              </a:buClr>
              <a:buChar char="▪"/>
              <a:defRPr sz="1800"/>
            </a:pPr>
            <a:r>
              <a:rPr sz="2800">
                <a:solidFill>
                  <a:srgbClr val="FF0000"/>
                </a:solidFill>
                <a:latin typeface="Arial Rounded MT Bold"/>
                <a:ea typeface="Arial Rounded MT Bold"/>
                <a:cs typeface="Arial Rounded MT Bold"/>
                <a:sym typeface="Arial Rounded MT Bold"/>
              </a:rPr>
              <a:t>Full attendance at all classes is required (unless otherwise arranged)</a:t>
            </a:r>
            <a:endParaRPr sz="2800">
              <a:solidFill>
                <a:srgbClr val="FF0000"/>
              </a:solidFill>
              <a:latin typeface="Arial Rounded MT Bold"/>
              <a:ea typeface="Arial Rounded MT Bold"/>
              <a:cs typeface="Arial Rounded MT Bold"/>
              <a:sym typeface="Arial Rounded MT Bold"/>
            </a:endParaRPr>
          </a:p>
          <a:p>
            <a:pPr lvl="0">
              <a:lnSpc>
                <a:spcPct val="90000"/>
              </a:lnSpc>
              <a:buClr>
                <a:srgbClr val="FF0000"/>
              </a:buClr>
              <a:buChar char="▪"/>
              <a:defRPr sz="1800"/>
            </a:pPr>
            <a:r>
              <a:rPr sz="2800">
                <a:solidFill>
                  <a:srgbClr val="FF0000"/>
                </a:solidFill>
                <a:latin typeface="Arial Rounded MT Bold"/>
                <a:ea typeface="Arial Rounded MT Bold"/>
                <a:cs typeface="Arial Rounded MT Bold"/>
                <a:sym typeface="Arial Rounded MT Bold"/>
              </a:rPr>
              <a:t>Assessment at the end</a:t>
            </a:r>
            <a:endParaRPr sz="2800">
              <a:solidFill>
                <a:srgbClr val="FF0000"/>
              </a:solidFill>
              <a:latin typeface="Arial Rounded MT Bold"/>
              <a:ea typeface="Arial Rounded MT Bold"/>
              <a:cs typeface="Arial Rounded MT Bold"/>
              <a:sym typeface="Arial Rounded MT Bold"/>
            </a:endParaRPr>
          </a:p>
          <a:p>
            <a:pPr lvl="0">
              <a:lnSpc>
                <a:spcPct val="90000"/>
              </a:lnSpc>
              <a:buClr>
                <a:srgbClr val="FF0000"/>
              </a:buClr>
              <a:buChar char="▪"/>
              <a:defRPr sz="1800"/>
            </a:pPr>
            <a:r>
              <a:rPr sz="2800">
                <a:solidFill>
                  <a:srgbClr val="FF0000"/>
                </a:solidFill>
                <a:latin typeface="Arial Rounded MT Bold"/>
                <a:ea typeface="Arial Rounded MT Bold"/>
                <a:cs typeface="Arial Rounded MT Bold"/>
                <a:sym typeface="Arial Rounded MT Bold"/>
              </a:rPr>
              <a:t>Certification issued if earned</a:t>
            </a:r>
          </a:p>
        </p:txBody>
      </p:sp>
      <p:sp>
        <p:nvSpPr>
          <p:cNvPr id="42" name="Shape 42"/>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3</a:t>
            </a:r>
          </a:p>
        </p:txBody>
      </p:sp>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9" name="Shape 179"/>
          <p:cNvSpPr/>
          <p:nvPr>
            <p:ph type="title" idx="4294967295"/>
          </p:nvPr>
        </p:nvSpPr>
        <p:spPr>
          <a:prstGeom prst="rect">
            <a:avLst/>
          </a:prstGeom>
        </p:spPr>
        <p:txBody>
          <a:bodyPr lIns="0" tIns="0" rIns="0" bIns="0">
            <a:normAutofit fontScale="100000" lnSpcReduction="0"/>
          </a:bodyPr>
          <a:lstStyle/>
          <a:p>
            <a:pPr lvl="0">
              <a:defRPr sz="1800">
                <a:solidFill>
                  <a:srgbClr val="000000"/>
                </a:solidFill>
              </a:defRPr>
            </a:pPr>
            <a:r>
              <a:rPr sz="3600">
                <a:solidFill>
                  <a:srgbClr val="0066CC"/>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X-CCR </a:t>
            </a:r>
            <a:r>
              <a:rPr sz="3600">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Technical Data</a:t>
            </a:r>
          </a:p>
        </p:txBody>
      </p:sp>
      <p:sp>
        <p:nvSpPr>
          <p:cNvPr id="180" name="Shape 180"/>
          <p:cNvSpPr/>
          <p:nvPr>
            <p:ph type="body" idx="4294967295"/>
          </p:nvPr>
        </p:nvSpPr>
        <p:spPr>
          <a:xfrm>
            <a:off x="698500" y="1854199"/>
            <a:ext cx="7988300" cy="4337052"/>
          </a:xfrm>
          <a:prstGeom prst="rect">
            <a:avLst/>
          </a:prstGeom>
        </p:spPr>
        <p:txBody>
          <a:bodyPr lIns="0" tIns="0" rIns="0" bIns="0">
            <a:normAutofit fontScale="100000" lnSpcReduction="0"/>
          </a:bodyPr>
          <a:lstStyle>
            <a:lvl1pPr>
              <a:buChar char="▪"/>
            </a:lvl1pPr>
          </a:lstStyle>
          <a:p>
            <a:pPr lvl="0">
              <a:defRPr sz="1800"/>
            </a:pPr>
            <a:r>
              <a:rPr sz="2800"/>
              <a:t>The radial scrubber assembled</a:t>
            </a:r>
          </a:p>
        </p:txBody>
      </p:sp>
      <p:sp>
        <p:nvSpPr>
          <p:cNvPr id="181" name="Shape 181"/>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28</a:t>
            </a:r>
          </a:p>
        </p:txBody>
      </p:sp>
      <p:pic>
        <p:nvPicPr>
          <p:cNvPr id="182" name="image.png"/>
          <p:cNvPicPr/>
          <p:nvPr/>
        </p:nvPicPr>
        <p:blipFill>
          <a:blip r:embed="rId2">
            <a:extLst/>
          </a:blip>
          <a:stretch>
            <a:fillRect/>
          </a:stretch>
        </p:blipFill>
        <p:spPr>
          <a:xfrm>
            <a:off x="1971675" y="2495550"/>
            <a:ext cx="5199063" cy="4006850"/>
          </a:xfrm>
          <a:prstGeom prst="rect">
            <a:avLst/>
          </a:prstGeom>
          <a:ln w="12700">
            <a:miter lim="400000"/>
          </a:ln>
        </p:spPr>
      </p:pic>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4" name="Shape 184"/>
          <p:cNvSpPr/>
          <p:nvPr>
            <p:ph type="title" idx="4294967295"/>
          </p:nvPr>
        </p:nvSpPr>
        <p:spPr>
          <a:prstGeom prst="rect">
            <a:avLst/>
          </a:prstGeom>
        </p:spPr>
        <p:txBody>
          <a:bodyPr lIns="0" tIns="0" rIns="0" bIns="0">
            <a:normAutofit fontScale="100000" lnSpcReduction="0"/>
          </a:bodyPr>
          <a:lstStyle/>
          <a:p>
            <a:pPr lvl="0">
              <a:defRPr sz="1800">
                <a:solidFill>
                  <a:srgbClr val="000000"/>
                </a:solidFill>
              </a:defRPr>
            </a:pPr>
            <a:r>
              <a:rPr sz="3600">
                <a:solidFill>
                  <a:srgbClr val="0066CC"/>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X-CCR</a:t>
            </a:r>
            <a:r>
              <a:rPr sz="3600">
                <a:solidFill>
                  <a:srgbClr val="0066CC"/>
                </a:solidFill>
                <a:effectLst>
                  <a:outerShdw sx="100000" sy="100000" kx="0" ky="0" algn="b" rotWithShape="0" blurRad="12700" dist="25400" dir="2700000">
                    <a:srgbClr val="000000"/>
                  </a:outerShdw>
                </a:effectLst>
              </a:rPr>
              <a:t> </a:t>
            </a:r>
            <a:r>
              <a:rPr sz="3600">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Technical Data</a:t>
            </a:r>
          </a:p>
        </p:txBody>
      </p:sp>
      <p:sp>
        <p:nvSpPr>
          <p:cNvPr id="185" name="Shape 185"/>
          <p:cNvSpPr/>
          <p:nvPr>
            <p:ph type="body" idx="4294967295"/>
          </p:nvPr>
        </p:nvSpPr>
        <p:spPr>
          <a:xfrm>
            <a:off x="392112" y="1433512"/>
            <a:ext cx="7669114" cy="2660999"/>
          </a:xfrm>
          <a:prstGeom prst="rect">
            <a:avLst/>
          </a:prstGeom>
        </p:spPr>
        <p:txBody>
          <a:bodyPr lIns="0" tIns="0" rIns="0" bIns="0">
            <a:normAutofit fontScale="100000" lnSpcReduction="0"/>
          </a:bodyPr>
          <a:lstStyle/>
          <a:p>
            <a:pPr lvl="0" marL="0" indent="52562" defTabSz="704087">
              <a:spcBef>
                <a:spcPts val="500"/>
              </a:spcBef>
              <a:buSzTx/>
              <a:buNone/>
              <a:defRPr sz="1800"/>
            </a:pPr>
            <a:r>
              <a:rPr sz="2156"/>
              <a:t>Loop</a:t>
            </a:r>
            <a:endParaRPr sz="2156"/>
          </a:p>
          <a:p>
            <a:pPr lvl="1" marL="552701" indent="-203102" defTabSz="704087">
              <a:spcBef>
                <a:spcPts val="400"/>
              </a:spcBef>
              <a:buClr>
                <a:srgbClr val="FF0000"/>
              </a:buClr>
              <a:defRPr sz="1800"/>
            </a:pPr>
            <a:r>
              <a:rPr sz="1848"/>
              <a:t>Back-mounted or Front-mounted Counterlungs</a:t>
            </a:r>
            <a:endParaRPr sz="1848"/>
          </a:p>
          <a:p>
            <a:pPr lvl="1" marL="552701" indent="-203102" defTabSz="704087">
              <a:spcBef>
                <a:spcPts val="400"/>
              </a:spcBef>
              <a:buClr>
                <a:srgbClr val="FF0000"/>
              </a:buClr>
              <a:defRPr sz="1800"/>
            </a:pPr>
            <a:r>
              <a:rPr sz="1848"/>
              <a:t>Click Lock Couples on every breathing loop connection point</a:t>
            </a:r>
            <a:endParaRPr sz="1848"/>
          </a:p>
          <a:p>
            <a:pPr lvl="1" marL="552701" indent="-203102" defTabSz="704087">
              <a:spcBef>
                <a:spcPts val="400"/>
              </a:spcBef>
              <a:buClr>
                <a:srgbClr val="FF0000"/>
              </a:buClr>
              <a:defRPr sz="1800"/>
            </a:pPr>
            <a:r>
              <a:rPr sz="1848"/>
              <a:t>Bail-Out Valve (BOV) </a:t>
            </a:r>
            <a:endParaRPr sz="1848"/>
          </a:p>
          <a:p>
            <a:pPr lvl="1" marL="552701" indent="-203102" defTabSz="704087">
              <a:spcBef>
                <a:spcPts val="400"/>
              </a:spcBef>
              <a:buClr>
                <a:srgbClr val="FF0000"/>
              </a:buClr>
              <a:defRPr sz="1800"/>
            </a:pPr>
            <a:r>
              <a:rPr sz="1848"/>
              <a:t>One way mushroom valves in the BOV ➜ Gas flow direction</a:t>
            </a:r>
            <a:endParaRPr sz="1848"/>
          </a:p>
          <a:p>
            <a:pPr lvl="1" marL="552701" indent="-203102" defTabSz="704087">
              <a:spcBef>
                <a:spcPts val="400"/>
              </a:spcBef>
              <a:buClr>
                <a:srgbClr val="FF0000"/>
              </a:buClr>
              <a:defRPr sz="1800"/>
            </a:pPr>
            <a:r>
              <a:rPr sz="1848"/>
              <a:t>ADV (Automatic Diluent Valve) integrated into T-piece</a:t>
            </a:r>
            <a:endParaRPr sz="1848"/>
          </a:p>
          <a:p>
            <a:pPr lvl="1" marL="552701" indent="-203102" defTabSz="704087">
              <a:spcBef>
                <a:spcPts val="400"/>
              </a:spcBef>
              <a:buClr>
                <a:srgbClr val="FF0000"/>
              </a:buClr>
              <a:defRPr sz="1800"/>
            </a:pPr>
            <a:r>
              <a:rPr sz="1848"/>
              <a:t>Shut-Off Valve (at ADV)</a:t>
            </a:r>
          </a:p>
        </p:txBody>
      </p:sp>
      <p:sp>
        <p:nvSpPr>
          <p:cNvPr id="186" name="Shape 186"/>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29</a:t>
            </a:r>
          </a:p>
        </p:txBody>
      </p:sp>
      <p:pic>
        <p:nvPicPr>
          <p:cNvPr id="187" name="XCCR-Loop.png" descr="XCCR-Loop.png"/>
          <p:cNvPicPr/>
          <p:nvPr/>
        </p:nvPicPr>
        <p:blipFill>
          <a:blip r:embed="rId2">
            <a:extLst/>
          </a:blip>
          <a:stretch>
            <a:fillRect/>
          </a:stretch>
        </p:blipFill>
        <p:spPr>
          <a:xfrm>
            <a:off x="3506787" y="2651125"/>
            <a:ext cx="3594101" cy="3595688"/>
          </a:xfrm>
          <a:prstGeom prst="rect">
            <a:avLst/>
          </a:prstGeom>
          <a:ln w="12700">
            <a:miter lim="400000"/>
          </a:ln>
        </p:spPr>
      </p:pic>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9" name="Shape 189"/>
          <p:cNvSpPr/>
          <p:nvPr>
            <p:ph type="title" idx="4294967295"/>
          </p:nvPr>
        </p:nvSpPr>
        <p:spPr>
          <a:xfrm>
            <a:off x="207962" y="525462"/>
            <a:ext cx="8478838" cy="914401"/>
          </a:xfrm>
          <a:prstGeom prst="rect">
            <a:avLst/>
          </a:prstGeom>
        </p:spPr>
        <p:txBody>
          <a:bodyPr lIns="0" tIns="0" rIns="0" bIns="0">
            <a:normAutofit fontScale="100000" lnSpcReduction="0"/>
          </a:bodyPr>
          <a:lstStyle/>
          <a:p>
            <a:pPr lvl="0">
              <a:defRPr sz="1800">
                <a:solidFill>
                  <a:srgbClr val="000000"/>
                </a:solidFill>
              </a:defRPr>
            </a:pPr>
            <a:r>
              <a:rPr sz="3600">
                <a:solidFill>
                  <a:srgbClr val="0066CC"/>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 X-CCR</a:t>
            </a:r>
            <a:r>
              <a:rPr sz="3600">
                <a:solidFill>
                  <a:srgbClr val="0066CC"/>
                </a:solidFill>
                <a:effectLst>
                  <a:outerShdw sx="100000" sy="100000" kx="0" ky="0" algn="b" rotWithShape="0" blurRad="12700" dist="25400" dir="2700000">
                    <a:srgbClr val="000000"/>
                  </a:outerShdw>
                </a:effectLst>
              </a:rPr>
              <a:t> </a:t>
            </a:r>
            <a:r>
              <a:rPr sz="3600">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Technical Data</a:t>
            </a:r>
          </a:p>
        </p:txBody>
      </p:sp>
      <p:sp>
        <p:nvSpPr>
          <p:cNvPr id="190" name="Shape 190"/>
          <p:cNvSpPr/>
          <p:nvPr>
            <p:ph type="body" idx="4294967295"/>
          </p:nvPr>
        </p:nvSpPr>
        <p:spPr>
          <a:xfrm>
            <a:off x="376237" y="1423987"/>
            <a:ext cx="8281988" cy="4745038"/>
          </a:xfrm>
          <a:prstGeom prst="rect">
            <a:avLst/>
          </a:prstGeom>
        </p:spPr>
        <p:txBody>
          <a:bodyPr lIns="0" tIns="0" rIns="0" bIns="0">
            <a:normAutofit fontScale="100000" lnSpcReduction="0"/>
          </a:bodyPr>
          <a:lstStyle/>
          <a:p>
            <a:pPr lvl="0">
              <a:buChar char="▪"/>
              <a:defRPr sz="1800"/>
            </a:pPr>
            <a:r>
              <a:rPr sz="2800"/>
              <a:t>Head</a:t>
            </a:r>
            <a:endParaRPr sz="2800"/>
          </a:p>
          <a:p>
            <a:pPr lvl="1" marL="717794" indent="-263769">
              <a:spcBef>
                <a:spcPts val="500"/>
              </a:spcBef>
              <a:buClr>
                <a:srgbClr val="FF0000"/>
              </a:buClr>
              <a:defRPr sz="1800"/>
            </a:pPr>
            <a:r>
              <a:rPr sz="2400"/>
              <a:t>Quick bayonet lock</a:t>
            </a:r>
            <a:endParaRPr sz="2400"/>
          </a:p>
          <a:p>
            <a:pPr lvl="1" marL="717794" indent="-263769">
              <a:spcBef>
                <a:spcPts val="500"/>
              </a:spcBef>
              <a:buClr>
                <a:srgbClr val="FF0000"/>
              </a:buClr>
              <a:defRPr sz="1800"/>
            </a:pPr>
            <a:r>
              <a:rPr sz="2400"/>
              <a:t>Shearwater controller</a:t>
            </a:r>
            <a:endParaRPr sz="2400"/>
          </a:p>
          <a:p>
            <a:pPr lvl="1" marL="717794" indent="-263769">
              <a:spcBef>
                <a:spcPts val="500"/>
              </a:spcBef>
              <a:buClr>
                <a:srgbClr val="FF0000"/>
              </a:buClr>
              <a:defRPr sz="1800"/>
            </a:pPr>
            <a:r>
              <a:rPr sz="2400"/>
              <a:t>HUD</a:t>
            </a:r>
            <a:endParaRPr sz="2400"/>
          </a:p>
          <a:p>
            <a:pPr lvl="1" marL="717794" indent="-263769">
              <a:spcBef>
                <a:spcPts val="500"/>
              </a:spcBef>
              <a:buClr>
                <a:srgbClr val="FF0000"/>
              </a:buClr>
              <a:defRPr sz="1800"/>
            </a:pPr>
            <a:r>
              <a:rPr sz="2400"/>
              <a:t>Flexible secondary</a:t>
            </a:r>
            <a:endParaRPr sz="2400"/>
          </a:p>
          <a:p>
            <a:pPr lvl="1" marL="717794" indent="-263769">
              <a:spcBef>
                <a:spcPts val="500"/>
              </a:spcBef>
              <a:buClr>
                <a:srgbClr val="FF0000"/>
              </a:buClr>
              <a:defRPr sz="1800"/>
            </a:pPr>
            <a:r>
              <a:rPr sz="2400"/>
              <a:t>High pressure sensors</a:t>
            </a:r>
            <a:endParaRPr sz="2400"/>
          </a:p>
          <a:p>
            <a:pPr lvl="1" marL="717794" indent="-263769">
              <a:spcBef>
                <a:spcPts val="500"/>
              </a:spcBef>
              <a:buClr>
                <a:srgbClr val="FF0000"/>
              </a:buClr>
              <a:defRPr sz="1800"/>
            </a:pPr>
            <a:r>
              <a:rPr sz="2400"/>
              <a:t>CO</a:t>
            </a:r>
            <a:r>
              <a:rPr baseline="-25000" sz="2400"/>
              <a:t>2</a:t>
            </a:r>
            <a:r>
              <a:rPr sz="2400"/>
              <a:t> solid state sensor</a:t>
            </a:r>
            <a:endParaRPr sz="2400"/>
          </a:p>
          <a:p>
            <a:pPr lvl="1" marL="717794" indent="-263769">
              <a:spcBef>
                <a:spcPts val="500"/>
              </a:spcBef>
              <a:buClr>
                <a:srgbClr val="FF0000"/>
              </a:buClr>
              <a:defRPr sz="1800"/>
            </a:pPr>
            <a:r>
              <a:rPr sz="2400"/>
              <a:t>Sensor cartridge</a:t>
            </a:r>
            <a:endParaRPr sz="2400"/>
          </a:p>
          <a:p>
            <a:pPr lvl="1" marL="717794" indent="-263769">
              <a:spcBef>
                <a:spcPts val="500"/>
              </a:spcBef>
              <a:buClr>
                <a:srgbClr val="FF0000"/>
              </a:buClr>
              <a:defRPr sz="1800"/>
            </a:pPr>
            <a:r>
              <a:rPr sz="2400"/>
              <a:t>Separete Li-Ion accu 18650 </a:t>
            </a:r>
            <a:endParaRPr sz="2400"/>
          </a:p>
          <a:p>
            <a:pPr lvl="2" marL="957262" indent="-190500">
              <a:spcBef>
                <a:spcPts val="400"/>
              </a:spcBef>
              <a:buClr>
                <a:srgbClr val="FF0000"/>
              </a:buClr>
              <a:buFont typeface="Wingdings 2"/>
              <a:defRPr sz="1800"/>
            </a:pPr>
            <a:r>
              <a:rPr sz="2000"/>
              <a:t>one for solenoid</a:t>
            </a:r>
            <a:endParaRPr sz="2000"/>
          </a:p>
          <a:p>
            <a:pPr lvl="2" marL="957262" indent="-190500">
              <a:spcBef>
                <a:spcPts val="400"/>
              </a:spcBef>
              <a:buClr>
                <a:srgbClr val="FF0000"/>
              </a:buClr>
              <a:buFont typeface="Wingdings 2"/>
              <a:defRPr sz="1800"/>
            </a:pPr>
            <a:r>
              <a:rPr sz="2000"/>
              <a:t>one for HUD</a:t>
            </a:r>
          </a:p>
        </p:txBody>
      </p:sp>
      <p:sp>
        <p:nvSpPr>
          <p:cNvPr id="191" name="Shape 191"/>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30</a:t>
            </a:r>
          </a:p>
        </p:txBody>
      </p:sp>
      <p:sp>
        <p:nvSpPr>
          <p:cNvPr id="192" name="Shape 192"/>
          <p:cNvSpPr/>
          <p:nvPr/>
        </p:nvSpPr>
        <p:spPr>
          <a:xfrm rot="16200000">
            <a:off x="7744605" y="5345919"/>
            <a:ext cx="1997076" cy="22698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a:latin typeface="Arial"/>
                <a:ea typeface="Arial"/>
                <a:cs typeface="Arial"/>
                <a:sym typeface="Arial"/>
              </a:defRPr>
            </a:lvl1pPr>
          </a:lstStyle>
          <a:p>
            <a:pPr lvl="0">
              <a:defRPr sz="1800"/>
            </a:pPr>
            <a:r>
              <a:rPr sz="1000"/>
              <a:t>Photo: Matthew Addison</a:t>
            </a:r>
          </a:p>
        </p:txBody>
      </p:sp>
      <p:pic>
        <p:nvPicPr>
          <p:cNvPr id="193" name="X2-head-clear-1-768x768.png" descr="X2-head-clear-1-768x768.png"/>
          <p:cNvPicPr/>
          <p:nvPr/>
        </p:nvPicPr>
        <p:blipFill>
          <a:blip r:embed="rId2">
            <a:extLst/>
          </a:blip>
          <a:stretch>
            <a:fillRect/>
          </a:stretch>
        </p:blipFill>
        <p:spPr>
          <a:xfrm>
            <a:off x="4532312" y="449262"/>
            <a:ext cx="4162426" cy="4162426"/>
          </a:xfrm>
          <a:prstGeom prst="rect">
            <a:avLst/>
          </a:prstGeom>
          <a:ln w="12700">
            <a:miter lim="400000"/>
          </a:ln>
        </p:spPr>
      </p:pic>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5" name="Shape 195"/>
          <p:cNvSpPr/>
          <p:nvPr>
            <p:ph type="title" idx="4294967295"/>
          </p:nvPr>
        </p:nvSpPr>
        <p:spPr>
          <a:xfrm>
            <a:off x="207962" y="525462"/>
            <a:ext cx="8478838" cy="914401"/>
          </a:xfrm>
          <a:prstGeom prst="rect">
            <a:avLst/>
          </a:prstGeom>
        </p:spPr>
        <p:txBody>
          <a:bodyPr lIns="0" tIns="0" rIns="0" bIns="0">
            <a:normAutofit fontScale="100000" lnSpcReduction="0"/>
          </a:bodyPr>
          <a:lstStyle/>
          <a:p>
            <a:pPr lvl="0">
              <a:defRPr sz="1800">
                <a:solidFill>
                  <a:srgbClr val="000000"/>
                </a:solidFill>
              </a:defRPr>
            </a:pPr>
            <a:r>
              <a:rPr sz="3600">
                <a:solidFill>
                  <a:srgbClr val="0066CC"/>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 X-CCR</a:t>
            </a:r>
            <a:r>
              <a:rPr sz="3600">
                <a:solidFill>
                  <a:srgbClr val="0066CC"/>
                </a:solidFill>
                <a:effectLst>
                  <a:outerShdw sx="100000" sy="100000" kx="0" ky="0" algn="b" rotWithShape="0" blurRad="12700" dist="25400" dir="2700000">
                    <a:srgbClr val="000000"/>
                  </a:outerShdw>
                </a:effectLst>
              </a:rPr>
              <a:t> </a:t>
            </a:r>
            <a:r>
              <a:rPr sz="3600">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Technical Data</a:t>
            </a:r>
          </a:p>
        </p:txBody>
      </p:sp>
      <p:sp>
        <p:nvSpPr>
          <p:cNvPr id="196" name="Shape 196"/>
          <p:cNvSpPr/>
          <p:nvPr>
            <p:ph type="body" idx="4294967295"/>
          </p:nvPr>
        </p:nvSpPr>
        <p:spPr>
          <a:xfrm>
            <a:off x="306387" y="1411287"/>
            <a:ext cx="8281988" cy="4745038"/>
          </a:xfrm>
          <a:prstGeom prst="rect">
            <a:avLst/>
          </a:prstGeom>
        </p:spPr>
        <p:txBody>
          <a:bodyPr lIns="0" tIns="0" rIns="0" bIns="0">
            <a:normAutofit fontScale="100000" lnSpcReduction="0"/>
          </a:bodyPr>
          <a:lstStyle/>
          <a:p>
            <a:pPr lvl="0">
              <a:buChar char="▪"/>
              <a:defRPr sz="1800"/>
            </a:pPr>
            <a:r>
              <a:rPr sz="2800"/>
              <a:t>Flexible </a:t>
            </a:r>
            <a:r>
              <a:rPr sz="2800"/>
              <a:t>Connection of controlling and monitoring devices</a:t>
            </a:r>
          </a:p>
        </p:txBody>
      </p:sp>
      <p:sp>
        <p:nvSpPr>
          <p:cNvPr id="197" name="Shape 197"/>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30</a:t>
            </a:r>
          </a:p>
        </p:txBody>
      </p:sp>
      <p:pic>
        <p:nvPicPr>
          <p:cNvPr id="198" name="Connection Scheme.png"/>
          <p:cNvPicPr/>
          <p:nvPr/>
        </p:nvPicPr>
        <p:blipFill>
          <a:blip r:embed="rId2">
            <a:extLst/>
          </a:blip>
          <a:stretch>
            <a:fillRect/>
          </a:stretch>
        </p:blipFill>
        <p:spPr>
          <a:xfrm>
            <a:off x="431006" y="2482450"/>
            <a:ext cx="8281988" cy="3785176"/>
          </a:xfrm>
          <a:prstGeom prst="rect">
            <a:avLst/>
          </a:prstGeom>
          <a:ln w="12700">
            <a:miter lim="400000"/>
          </a:ln>
        </p:spPr>
      </p:pic>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Shape 200"/>
          <p:cNvSpPr/>
          <p:nvPr>
            <p:ph type="title" idx="4294967295"/>
          </p:nvPr>
        </p:nvSpPr>
        <p:spPr>
          <a:xfrm>
            <a:off x="207962" y="525462"/>
            <a:ext cx="8478838" cy="914401"/>
          </a:xfrm>
          <a:prstGeom prst="rect">
            <a:avLst/>
          </a:prstGeom>
        </p:spPr>
        <p:txBody>
          <a:bodyPr lIns="0" tIns="0" rIns="0" bIns="0">
            <a:normAutofit fontScale="100000" lnSpcReduction="0"/>
          </a:bodyPr>
          <a:lstStyle/>
          <a:p>
            <a:pPr lvl="0">
              <a:defRPr sz="1800">
                <a:solidFill>
                  <a:srgbClr val="000000"/>
                </a:solidFill>
              </a:defRPr>
            </a:pPr>
            <a:r>
              <a:rPr sz="3600">
                <a:solidFill>
                  <a:srgbClr val="0066CC"/>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 X-CCR</a:t>
            </a:r>
            <a:r>
              <a:rPr sz="3600">
                <a:solidFill>
                  <a:srgbClr val="0066CC"/>
                </a:solidFill>
                <a:effectLst>
                  <a:outerShdw sx="100000" sy="100000" kx="0" ky="0" algn="b" rotWithShape="0" blurRad="12700" dist="25400" dir="2700000">
                    <a:srgbClr val="000000"/>
                  </a:outerShdw>
                </a:effectLst>
              </a:rPr>
              <a:t> </a:t>
            </a:r>
            <a:r>
              <a:rPr sz="3600">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Technical Data</a:t>
            </a:r>
          </a:p>
        </p:txBody>
      </p:sp>
      <p:sp>
        <p:nvSpPr>
          <p:cNvPr id="201" name="Shape 201"/>
          <p:cNvSpPr/>
          <p:nvPr>
            <p:ph type="body" idx="4294967295"/>
          </p:nvPr>
        </p:nvSpPr>
        <p:spPr>
          <a:xfrm>
            <a:off x="306387" y="1385887"/>
            <a:ext cx="8281988" cy="1138189"/>
          </a:xfrm>
          <a:prstGeom prst="rect">
            <a:avLst/>
          </a:prstGeom>
        </p:spPr>
        <p:txBody>
          <a:bodyPr lIns="0" tIns="0" rIns="0" bIns="0">
            <a:normAutofit fontScale="100000" lnSpcReduction="0"/>
          </a:bodyPr>
          <a:lstStyle/>
          <a:p>
            <a:pPr lvl="0">
              <a:buChar char="▪"/>
              <a:defRPr sz="1800"/>
            </a:pPr>
            <a:r>
              <a:rPr sz="2800"/>
              <a:t>O</a:t>
            </a:r>
            <a:r>
              <a:rPr baseline="-25000" sz="2800"/>
              <a:t>2</a:t>
            </a:r>
            <a:r>
              <a:rPr sz="2800"/>
              <a:t> sensors</a:t>
            </a:r>
            <a:endParaRPr sz="2800"/>
          </a:p>
          <a:p>
            <a:pPr lvl="1" marL="717794" indent="-263769">
              <a:spcBef>
                <a:spcPts val="500"/>
              </a:spcBef>
              <a:buClr>
                <a:srgbClr val="FF0000"/>
              </a:buClr>
              <a:defRPr sz="1800"/>
            </a:pPr>
            <a:r>
              <a:rPr sz="2400"/>
              <a:t>Easy removable and swappable sensor cartridge</a:t>
            </a:r>
          </a:p>
        </p:txBody>
      </p:sp>
      <p:sp>
        <p:nvSpPr>
          <p:cNvPr id="202" name="Shape 202"/>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31</a:t>
            </a:r>
          </a:p>
        </p:txBody>
      </p:sp>
      <p:sp>
        <p:nvSpPr>
          <p:cNvPr id="203" name="Shape 203"/>
          <p:cNvSpPr/>
          <p:nvPr/>
        </p:nvSpPr>
        <p:spPr>
          <a:xfrm rot="16200000">
            <a:off x="7744605" y="5345919"/>
            <a:ext cx="1997076" cy="22698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a:latin typeface="Arial"/>
                <a:ea typeface="Arial"/>
                <a:cs typeface="Arial"/>
                <a:sym typeface="Arial"/>
              </a:defRPr>
            </a:lvl1pPr>
          </a:lstStyle>
          <a:p>
            <a:pPr lvl="0">
              <a:defRPr sz="1800"/>
            </a:pPr>
            <a:r>
              <a:rPr sz="1000"/>
              <a:t>Photo: Matthew Addison</a:t>
            </a:r>
          </a:p>
        </p:txBody>
      </p:sp>
      <p:pic>
        <p:nvPicPr>
          <p:cNvPr id="204" name="cartridge.jpg" descr="cartridge.jpg"/>
          <p:cNvPicPr/>
          <p:nvPr/>
        </p:nvPicPr>
        <p:blipFill>
          <a:blip r:embed="rId2">
            <a:extLst/>
          </a:blip>
          <a:stretch>
            <a:fillRect/>
          </a:stretch>
        </p:blipFill>
        <p:spPr>
          <a:xfrm>
            <a:off x="5057775" y="2608262"/>
            <a:ext cx="3419475" cy="3568701"/>
          </a:xfrm>
          <a:prstGeom prst="rect">
            <a:avLst/>
          </a:prstGeom>
          <a:ln w="12700">
            <a:miter lim="400000"/>
          </a:ln>
        </p:spPr>
      </p:pic>
      <p:sp>
        <p:nvSpPr>
          <p:cNvPr id="205" name="Shape 205"/>
          <p:cNvSpPr/>
          <p:nvPr/>
        </p:nvSpPr>
        <p:spPr>
          <a:xfrm>
            <a:off x="306387" y="1956593"/>
            <a:ext cx="4704210" cy="4745039"/>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a:spcBef>
                <a:spcPts val="700"/>
              </a:spcBef>
              <a:defRPr sz="1800"/>
            </a:pPr>
            <a:endParaRPr sz="2400"/>
          </a:p>
          <a:p>
            <a:pPr lvl="1" marL="717794" indent="-263769">
              <a:spcBef>
                <a:spcPts val="500"/>
              </a:spcBef>
              <a:buClr>
                <a:srgbClr val="FF0000"/>
              </a:buClr>
              <a:buSzPct val="90000"/>
              <a:buFont typeface="Wingdings"/>
              <a:buChar char="▫"/>
              <a:defRPr sz="1800"/>
            </a:pPr>
            <a:r>
              <a:rPr sz="2400"/>
              <a:t>3 O</a:t>
            </a:r>
            <a:r>
              <a:rPr baseline="-25000" sz="2400"/>
              <a:t>2</a:t>
            </a:r>
            <a:r>
              <a:rPr sz="2400"/>
              <a:t> sensors</a:t>
            </a:r>
            <a:endParaRPr sz="2400"/>
          </a:p>
          <a:p>
            <a:pPr lvl="1" marL="717794" indent="-263769">
              <a:spcBef>
                <a:spcPts val="500"/>
              </a:spcBef>
              <a:buClr>
                <a:srgbClr val="FF0000"/>
              </a:buClr>
              <a:buSzPct val="90000"/>
              <a:buFont typeface="Wingdings"/>
              <a:buChar char="▫"/>
              <a:defRPr sz="1800"/>
            </a:pPr>
            <a:r>
              <a:rPr sz="2400"/>
              <a:t>O</a:t>
            </a:r>
            <a:r>
              <a:rPr baseline="-25000" sz="2400"/>
              <a:t>2</a:t>
            </a:r>
            <a:r>
              <a:rPr sz="2400"/>
              <a:t> sensor should be replaced after one year or after 18 month from its manufacturing date</a:t>
            </a:r>
            <a:endParaRPr sz="2400"/>
          </a:p>
          <a:p>
            <a:pPr lvl="1" marL="717794" indent="-263769">
              <a:spcBef>
                <a:spcPts val="500"/>
              </a:spcBef>
              <a:buClr>
                <a:srgbClr val="FF0000"/>
              </a:buClr>
              <a:buSzPct val="90000"/>
              <a:buFont typeface="Wingdings"/>
              <a:buChar char="▫"/>
              <a:defRPr sz="1800"/>
            </a:pPr>
            <a:r>
              <a:rPr sz="2400"/>
              <a:t>NaNS01 Coaxial</a:t>
            </a:r>
            <a:endParaRPr sz="2400"/>
          </a:p>
          <a:p>
            <a:pPr lvl="0" marL="411162" indent="-342900">
              <a:spcBef>
                <a:spcPts val="700"/>
              </a:spcBef>
              <a:buSzPct val="95000"/>
              <a:buFont typeface="Wingdings"/>
              <a:buChar char="▪"/>
              <a:defRPr sz="1800"/>
            </a:pPr>
            <a:r>
              <a:rPr sz="2800"/>
              <a:t>CO</a:t>
            </a:r>
            <a:r>
              <a:rPr baseline="-25000" sz="2800"/>
              <a:t>2</a:t>
            </a:r>
            <a:r>
              <a:rPr sz="2800"/>
              <a:t> sensor</a:t>
            </a:r>
            <a:endParaRPr sz="2800"/>
          </a:p>
          <a:p>
            <a:pPr lvl="1" marL="717794" indent="-263769">
              <a:spcBef>
                <a:spcPts val="500"/>
              </a:spcBef>
              <a:buClr>
                <a:srgbClr val="FF0000"/>
              </a:buClr>
              <a:buSzPct val="90000"/>
              <a:buFont typeface="Wingdings"/>
              <a:buChar char="▫"/>
              <a:defRPr sz="1800"/>
            </a:pPr>
            <a:r>
              <a:rPr sz="2400"/>
              <a:t>One CO</a:t>
            </a:r>
            <a:r>
              <a:rPr baseline="-25000" sz="2400"/>
              <a:t>2</a:t>
            </a:r>
            <a:r>
              <a:rPr sz="2400"/>
              <a:t> sensor</a:t>
            </a:r>
            <a:endParaRPr sz="2400"/>
          </a:p>
          <a:p>
            <a:pPr lvl="1" marL="717794" indent="-263769">
              <a:spcBef>
                <a:spcPts val="500"/>
              </a:spcBef>
              <a:buClr>
                <a:srgbClr val="FF0000"/>
              </a:buClr>
              <a:buSzPct val="90000"/>
              <a:buFont typeface="Wingdings"/>
              <a:buChar char="▫"/>
              <a:defRPr sz="1800"/>
            </a:pPr>
            <a:r>
              <a:rPr sz="2400"/>
              <a:t>Solid state</a:t>
            </a:r>
          </a:p>
        </p:txBody>
      </p:sp>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7" name="Shape 207"/>
          <p:cNvSpPr/>
          <p:nvPr>
            <p:ph type="title" idx="4294967295"/>
          </p:nvPr>
        </p:nvSpPr>
        <p:spPr>
          <a:prstGeom prst="rect">
            <a:avLst/>
          </a:prstGeom>
        </p:spPr>
        <p:txBody>
          <a:bodyPr lIns="0" tIns="0" rIns="0" bIns="0">
            <a:normAutofit fontScale="100000" lnSpcReduction="0"/>
          </a:bodyPr>
          <a:lstStyle/>
          <a:p>
            <a:pPr lvl="0">
              <a:defRPr sz="1800">
                <a:solidFill>
                  <a:srgbClr val="000000"/>
                </a:solidFill>
              </a:defRPr>
            </a:pPr>
            <a:r>
              <a:rPr sz="3600">
                <a:solidFill>
                  <a:srgbClr val="0066CC"/>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X-CCR</a:t>
            </a:r>
            <a:r>
              <a:rPr sz="3600">
                <a:solidFill>
                  <a:srgbClr val="0066CC"/>
                </a:solidFill>
                <a:effectLst>
                  <a:outerShdw sx="100000" sy="100000" kx="0" ky="0" algn="b" rotWithShape="0" blurRad="12700" dist="25400" dir="2700000">
                    <a:srgbClr val="000000"/>
                  </a:outerShdw>
                </a:effectLst>
              </a:rPr>
              <a:t> </a:t>
            </a:r>
            <a:r>
              <a:rPr sz="3600">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Technical Data</a:t>
            </a:r>
          </a:p>
        </p:txBody>
      </p:sp>
      <p:sp>
        <p:nvSpPr>
          <p:cNvPr id="208" name="Shape 208"/>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Solenoid</a:t>
            </a:r>
            <a:endParaRPr sz="2800"/>
          </a:p>
          <a:p>
            <a:pPr lvl="1" marL="717794" indent="-263769">
              <a:spcBef>
                <a:spcPts val="500"/>
              </a:spcBef>
              <a:buClr>
                <a:srgbClr val="FF0000"/>
              </a:buClr>
              <a:defRPr sz="1800"/>
            </a:pPr>
            <a:r>
              <a:rPr sz="2400"/>
              <a:t>Upstream valve</a:t>
            </a:r>
            <a:endParaRPr sz="2400"/>
          </a:p>
          <a:p>
            <a:pPr lvl="1" marL="717794" indent="-263769">
              <a:spcBef>
                <a:spcPts val="500"/>
              </a:spcBef>
              <a:buClr>
                <a:srgbClr val="FF0000"/>
              </a:buClr>
              <a:defRPr sz="1800"/>
            </a:pPr>
            <a:r>
              <a:rPr sz="2400"/>
              <a:t>Made of AISI 316L</a:t>
            </a:r>
            <a:endParaRPr sz="2400"/>
          </a:p>
          <a:p>
            <a:pPr lvl="1" marL="717794" indent="-263769">
              <a:spcBef>
                <a:spcPts val="500"/>
              </a:spcBef>
              <a:buClr>
                <a:srgbClr val="FF0000"/>
              </a:buClr>
              <a:defRPr sz="1800"/>
            </a:pPr>
            <a:r>
              <a:rPr sz="2400"/>
              <a:t>Rated for up to 17 bar</a:t>
            </a:r>
            <a:endParaRPr sz="2400"/>
          </a:p>
          <a:p>
            <a:pPr lvl="1" marL="717794" indent="-263769">
              <a:spcBef>
                <a:spcPts val="500"/>
              </a:spcBef>
              <a:buClr>
                <a:srgbClr val="FF0000"/>
              </a:buClr>
              <a:defRPr sz="1800"/>
            </a:pPr>
            <a:r>
              <a:rPr sz="2400"/>
              <a:t>With built in O</a:t>
            </a:r>
            <a:r>
              <a:rPr baseline="-25000" sz="2400"/>
              <a:t>2</a:t>
            </a:r>
            <a:r>
              <a:rPr sz="2400"/>
              <a:t> filter in the fitting</a:t>
            </a:r>
            <a:endParaRPr sz="2400"/>
          </a:p>
          <a:p>
            <a:pPr lvl="1" marL="717794" indent="-263769">
              <a:spcBef>
                <a:spcPts val="500"/>
              </a:spcBef>
              <a:buClr>
                <a:srgbClr val="FF0000"/>
              </a:buClr>
              <a:defRPr sz="1800"/>
            </a:pPr>
            <a:r>
              <a:rPr sz="2400"/>
              <a:t>Pre-scrubber O</a:t>
            </a:r>
            <a:r>
              <a:rPr baseline="-25000" sz="2400"/>
              <a:t>2</a:t>
            </a:r>
            <a:r>
              <a:rPr sz="2400"/>
              <a:t> injection</a:t>
            </a:r>
          </a:p>
        </p:txBody>
      </p:sp>
      <p:sp>
        <p:nvSpPr>
          <p:cNvPr id="209" name="Shape 209"/>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32</a:t>
            </a:r>
          </a:p>
        </p:txBody>
      </p:sp>
      <p:pic>
        <p:nvPicPr>
          <p:cNvPr id="210" name="solenoid.jpeg" descr="solenoid.jpg"/>
          <p:cNvPicPr/>
          <p:nvPr/>
        </p:nvPicPr>
        <p:blipFill>
          <a:blip r:embed="rId2">
            <a:extLst/>
          </a:blip>
          <a:stretch>
            <a:fillRect/>
          </a:stretch>
        </p:blipFill>
        <p:spPr>
          <a:xfrm>
            <a:off x="5106987" y="3829050"/>
            <a:ext cx="3505201" cy="2341563"/>
          </a:xfrm>
          <a:prstGeom prst="rect">
            <a:avLst/>
          </a:prstGeom>
          <a:ln w="12700">
            <a:miter lim="400000"/>
          </a:ln>
        </p:spPr>
      </p:pic>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Shape 212"/>
          <p:cNvSpPr/>
          <p:nvPr>
            <p:ph type="title" idx="4294967295"/>
          </p:nvPr>
        </p:nvSpPr>
        <p:spPr>
          <a:prstGeom prst="rect">
            <a:avLst/>
          </a:prstGeom>
        </p:spPr>
        <p:txBody>
          <a:bodyPr lIns="0" tIns="0" rIns="0" bIns="0">
            <a:normAutofit fontScale="100000" lnSpcReduction="0"/>
          </a:bodyPr>
          <a:lstStyle/>
          <a:p>
            <a:pPr lvl="0">
              <a:defRPr sz="1800">
                <a:solidFill>
                  <a:srgbClr val="000000"/>
                </a:solidFill>
              </a:defRPr>
            </a:pPr>
            <a:r>
              <a:rPr sz="3600">
                <a:solidFill>
                  <a:srgbClr val="0066CC"/>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X-CCR</a:t>
            </a:r>
            <a:r>
              <a:rPr sz="3600">
                <a:solidFill>
                  <a:srgbClr val="0066CC"/>
                </a:solidFill>
                <a:effectLst>
                  <a:outerShdw sx="100000" sy="100000" kx="0" ky="0" algn="b" rotWithShape="0" blurRad="12700" dist="25400" dir="2700000">
                    <a:srgbClr val="000000"/>
                  </a:outerShdw>
                </a:effectLst>
              </a:rPr>
              <a:t> </a:t>
            </a:r>
            <a:r>
              <a:rPr sz="3600">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Technical Data</a:t>
            </a:r>
          </a:p>
        </p:txBody>
      </p:sp>
      <p:sp>
        <p:nvSpPr>
          <p:cNvPr id="213" name="Shape 213"/>
          <p:cNvSpPr/>
          <p:nvPr>
            <p:ph type="body" idx="4294967295"/>
          </p:nvPr>
        </p:nvSpPr>
        <p:spPr>
          <a:xfrm>
            <a:off x="404812" y="1433512"/>
            <a:ext cx="4659611" cy="4745038"/>
          </a:xfrm>
          <a:prstGeom prst="rect">
            <a:avLst/>
          </a:prstGeom>
        </p:spPr>
        <p:txBody>
          <a:bodyPr lIns="0" tIns="0" rIns="0" bIns="0">
            <a:normAutofit fontScale="100000" lnSpcReduction="0"/>
          </a:bodyPr>
          <a:lstStyle/>
          <a:p>
            <a:pPr lvl="0" marL="365934" indent="-305180" defTabSz="813816">
              <a:spcBef>
                <a:spcPts val="600"/>
              </a:spcBef>
              <a:buChar char="▪"/>
              <a:defRPr sz="1800"/>
            </a:pPr>
            <a:r>
              <a:rPr sz="2492"/>
              <a:t>Main Body</a:t>
            </a:r>
            <a:endParaRPr sz="2492"/>
          </a:p>
          <a:p>
            <a:pPr lvl="1" marL="638836" indent="-234754" defTabSz="813816">
              <a:spcBef>
                <a:spcPts val="500"/>
              </a:spcBef>
              <a:buClr>
                <a:srgbClr val="FF0000"/>
              </a:buClr>
              <a:defRPr sz="1800"/>
            </a:pPr>
            <a:r>
              <a:rPr sz="2136"/>
              <a:t>Robust aluminum or optionaly derlin canister</a:t>
            </a:r>
            <a:endParaRPr sz="2136"/>
          </a:p>
          <a:p>
            <a:pPr lvl="1" marL="638836" indent="-234754" defTabSz="813816">
              <a:spcBef>
                <a:spcPts val="500"/>
              </a:spcBef>
              <a:buClr>
                <a:srgbClr val="FF0000"/>
              </a:buClr>
              <a:defRPr sz="1800"/>
            </a:pPr>
            <a:r>
              <a:rPr sz="2136"/>
              <a:t>Quick release fasteners for easy replacement of gas cylinders</a:t>
            </a:r>
            <a:endParaRPr sz="2136"/>
          </a:p>
          <a:p>
            <a:pPr lvl="1" marL="638836" indent="-234754" defTabSz="813816">
              <a:spcBef>
                <a:spcPts val="500"/>
              </a:spcBef>
              <a:buClr>
                <a:srgbClr val="FF0000"/>
              </a:buClr>
              <a:defRPr sz="1800"/>
            </a:pPr>
            <a:r>
              <a:rPr sz="2136"/>
              <a:t>Gas cylinders optionally from 2L to 7L</a:t>
            </a:r>
            <a:endParaRPr sz="2136"/>
          </a:p>
          <a:p>
            <a:pPr lvl="1" marL="638836" indent="-234754" defTabSz="813816">
              <a:spcBef>
                <a:spcPts val="500"/>
              </a:spcBef>
              <a:buClr>
                <a:srgbClr val="FF0000"/>
              </a:buClr>
              <a:defRPr sz="1800"/>
            </a:pPr>
            <a:r>
              <a:rPr sz="2136"/>
              <a:t>Diluent manifold with up to 8 outlets</a:t>
            </a:r>
            <a:endParaRPr sz="2136"/>
          </a:p>
          <a:p>
            <a:pPr lvl="1" marL="638836" indent="-234754" defTabSz="813816">
              <a:spcBef>
                <a:spcPts val="500"/>
              </a:spcBef>
              <a:buClr>
                <a:srgbClr val="FF0000"/>
              </a:buClr>
              <a:defRPr sz="1800"/>
            </a:pPr>
            <a:r>
              <a:rPr sz="2136"/>
              <a:t>Oxygen manifold with up to 5 outlets</a:t>
            </a:r>
            <a:endParaRPr sz="2136"/>
          </a:p>
          <a:p>
            <a:pPr lvl="1" marL="638836" indent="-234754" defTabSz="813816">
              <a:spcBef>
                <a:spcPts val="500"/>
              </a:spcBef>
              <a:buClr>
                <a:srgbClr val="FF0000"/>
              </a:buClr>
              <a:defRPr sz="1800"/>
            </a:pPr>
            <a:r>
              <a:rPr sz="2136"/>
              <a:t>Back-plate adapter</a:t>
            </a:r>
          </a:p>
        </p:txBody>
      </p:sp>
      <p:sp>
        <p:nvSpPr>
          <p:cNvPr id="214" name="Shape 214"/>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33</a:t>
            </a:r>
          </a:p>
        </p:txBody>
      </p:sp>
      <p:pic>
        <p:nvPicPr>
          <p:cNvPr id="215" name="Base Unit S.png"/>
          <p:cNvPicPr/>
          <p:nvPr/>
        </p:nvPicPr>
        <p:blipFill>
          <a:blip r:embed="rId2">
            <a:extLst/>
          </a:blip>
          <a:stretch>
            <a:fillRect/>
          </a:stretch>
        </p:blipFill>
        <p:spPr>
          <a:xfrm>
            <a:off x="5182405" y="1611432"/>
            <a:ext cx="3932930" cy="4745038"/>
          </a:xfrm>
          <a:prstGeom prst="rect">
            <a:avLst/>
          </a:prstGeom>
          <a:ln w="12700">
            <a:miter lim="400000"/>
          </a:ln>
        </p:spPr>
      </p:pic>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7" name="Shape 217"/>
          <p:cNvSpPr/>
          <p:nvPr>
            <p:ph type="title" idx="4294967295"/>
          </p:nvPr>
        </p:nvSpPr>
        <p:spPr>
          <a:prstGeom prst="rect">
            <a:avLst/>
          </a:prstGeom>
        </p:spPr>
        <p:txBody>
          <a:bodyPr lIns="0" tIns="0" rIns="0" bIns="0">
            <a:normAutofit fontScale="100000" lnSpcReduction="0"/>
          </a:bodyPr>
          <a:lstStyle/>
          <a:p>
            <a:pPr lvl="0">
              <a:defRPr sz="1800">
                <a:solidFill>
                  <a:srgbClr val="000000"/>
                </a:solidFill>
              </a:defRPr>
            </a:pPr>
            <a:r>
              <a:rPr sz="3600">
                <a:solidFill>
                  <a:srgbClr val="0066CC"/>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X-CCR</a:t>
            </a:r>
            <a:r>
              <a:rPr sz="3600">
                <a:solidFill>
                  <a:srgbClr val="0066CC"/>
                </a:solidFill>
                <a:effectLst>
                  <a:outerShdw sx="100000" sy="100000" kx="0" ky="0" algn="b" rotWithShape="0" blurRad="12700" dist="25400" dir="2700000">
                    <a:srgbClr val="000000"/>
                  </a:outerShdw>
                </a:effectLst>
              </a:rPr>
              <a:t> </a:t>
            </a:r>
            <a:r>
              <a:rPr sz="3600">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Technical Data</a:t>
            </a:r>
          </a:p>
        </p:txBody>
      </p:sp>
      <p:sp>
        <p:nvSpPr>
          <p:cNvPr id="218" name="Shape 218"/>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marL="0" indent="68262">
              <a:buSzTx/>
              <a:buNone/>
              <a:defRPr sz="1800"/>
            </a:pPr>
            <a:endParaRPr sz="2800"/>
          </a:p>
          <a:p>
            <a:pPr lvl="0" marL="68262" indent="0">
              <a:buChar char="▪"/>
              <a:defRPr sz="1800"/>
            </a:pPr>
            <a:r>
              <a:rPr sz="2800"/>
              <a:t>Apeks regulators</a:t>
            </a:r>
            <a:endParaRPr sz="2800"/>
          </a:p>
          <a:p>
            <a:pPr lvl="1" marL="717794" indent="-263769">
              <a:spcBef>
                <a:spcPts val="500"/>
              </a:spcBef>
              <a:buClr>
                <a:srgbClr val="FF0000"/>
              </a:buClr>
              <a:defRPr sz="1800"/>
            </a:pPr>
            <a:r>
              <a:rPr sz="2400"/>
              <a:t>Intermediate pressure</a:t>
            </a:r>
            <a:endParaRPr sz="2400"/>
          </a:p>
          <a:p>
            <a:pPr lvl="2" marL="957262" indent="-190500">
              <a:spcBef>
                <a:spcPts val="400"/>
              </a:spcBef>
              <a:buClr>
                <a:srgbClr val="FF0000"/>
              </a:buClr>
              <a:buFont typeface="Wingdings 2"/>
              <a:defRPr sz="1800"/>
            </a:pPr>
            <a:r>
              <a:rPr sz="2000"/>
              <a:t>9.5 to 10.5 bar oxygen regulator</a:t>
            </a:r>
            <a:endParaRPr sz="2000"/>
          </a:p>
          <a:p>
            <a:pPr lvl="2" marL="957262" indent="-190500">
              <a:spcBef>
                <a:spcPts val="400"/>
              </a:spcBef>
              <a:buClr>
                <a:srgbClr val="FF0000"/>
              </a:buClr>
              <a:buFont typeface="Wingdings 2"/>
              <a:defRPr sz="1800"/>
            </a:pPr>
            <a:r>
              <a:rPr sz="2000"/>
              <a:t>9.5 </a:t>
            </a:r>
            <a:r>
              <a:rPr sz="2000"/>
              <a:t>to</a:t>
            </a:r>
            <a:r>
              <a:rPr sz="2000"/>
              <a:t> 10.5 bar diluent regulator</a:t>
            </a:r>
            <a:endParaRPr sz="2000"/>
          </a:p>
          <a:p>
            <a:pPr lvl="0" marL="68262" indent="0">
              <a:buChar char="▪"/>
              <a:defRPr sz="1800"/>
            </a:pPr>
            <a:endParaRPr sz="2000"/>
          </a:p>
          <a:p>
            <a:pPr lvl="0" marL="68262" indent="0">
              <a:buChar char="▪"/>
              <a:defRPr sz="1800"/>
            </a:pPr>
            <a:r>
              <a:rPr sz="2800"/>
              <a:t>Oxygen and diluent MAV (manual add </a:t>
            </a:r>
            <a:endParaRPr sz="2800"/>
          </a:p>
          <a:p>
            <a:pPr lvl="0" marL="0" indent="68262">
              <a:buSzTx/>
              <a:buNone/>
              <a:defRPr sz="1800"/>
            </a:pPr>
            <a:r>
              <a:rPr sz="2800"/>
              <a:t>    valve) can also be used to </a:t>
            </a:r>
            <a:endParaRPr sz="2800"/>
          </a:p>
          <a:p>
            <a:pPr lvl="0" marL="0" indent="68262">
              <a:buSzTx/>
              <a:buNone/>
              <a:defRPr sz="1800"/>
            </a:pPr>
            <a:r>
              <a:rPr sz="2800"/>
              <a:t>    plug in offboard gas</a:t>
            </a:r>
          </a:p>
        </p:txBody>
      </p:sp>
      <p:sp>
        <p:nvSpPr>
          <p:cNvPr id="219" name="Shape 219"/>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34</a:t>
            </a:r>
          </a:p>
        </p:txBody>
      </p:sp>
    </p:spTree>
  </p:cSld>
  <p:clrMapOvr>
    <a:masterClrMapping/>
  </p:clrMapOvr>
  <p:transitio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1" name="Shape 221"/>
          <p:cNvSpPr/>
          <p:nvPr>
            <p:ph type="title" idx="4294967295"/>
          </p:nvPr>
        </p:nvSpPr>
        <p:spPr>
          <a:prstGeom prst="rect">
            <a:avLst/>
          </a:prstGeom>
        </p:spPr>
        <p:txBody>
          <a:bodyPr lIns="0" tIns="0" rIns="0" bIns="0">
            <a:normAutofit fontScale="100000" lnSpcReduction="0"/>
          </a:bodyPr>
          <a:lstStyle/>
          <a:p>
            <a:pPr lvl="0">
              <a:defRPr sz="1800">
                <a:solidFill>
                  <a:srgbClr val="000000"/>
                </a:solidFill>
              </a:defRPr>
            </a:pPr>
            <a:r>
              <a:rPr sz="3600">
                <a:solidFill>
                  <a:srgbClr val="0066CC"/>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X-CCR </a:t>
            </a:r>
            <a:r>
              <a:rPr sz="3600">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Technical Data</a:t>
            </a:r>
          </a:p>
        </p:txBody>
      </p:sp>
      <p:sp>
        <p:nvSpPr>
          <p:cNvPr id="222" name="Shape 222"/>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Head-Up Display LED signals</a:t>
            </a:r>
            <a:endParaRPr sz="2800"/>
          </a:p>
          <a:p>
            <a:pPr lvl="1" marL="717794" indent="-263769">
              <a:spcBef>
                <a:spcPts val="500"/>
              </a:spcBef>
              <a:buClr>
                <a:srgbClr val="FF0000"/>
              </a:buClr>
              <a:defRPr sz="1800"/>
            </a:pPr>
            <a:r>
              <a:rPr sz="2400"/>
              <a:t>Uses Smither’s analog code showing</a:t>
            </a:r>
            <a:r>
              <a:rPr sz="2400"/>
              <a:t> PPO2 reading of </a:t>
            </a:r>
            <a:r>
              <a:rPr sz="2400"/>
              <a:t>each sensor</a:t>
            </a:r>
            <a:r>
              <a:rPr sz="2400">
                <a:solidFill>
                  <a:srgbClr val="00843C"/>
                </a:solidFill>
              </a:rPr>
              <a:t>.</a:t>
            </a:r>
            <a:endParaRPr sz="2400">
              <a:solidFill>
                <a:srgbClr val="00843C"/>
              </a:solidFill>
            </a:endParaRPr>
          </a:p>
          <a:p>
            <a:pPr lvl="1" marL="717794" indent="-263769">
              <a:spcBef>
                <a:spcPts val="500"/>
              </a:spcBef>
              <a:buClr>
                <a:srgbClr val="FF0000"/>
              </a:buClr>
              <a:defRPr sz="1800"/>
            </a:pPr>
            <a:r>
              <a:rPr sz="2400"/>
              <a:t>Flashes yellow over green at pO2 1.0</a:t>
            </a:r>
            <a:endParaRPr sz="2400"/>
          </a:p>
          <a:p>
            <a:pPr lvl="1" marL="717794" indent="-263769">
              <a:spcBef>
                <a:spcPts val="500"/>
              </a:spcBef>
              <a:buClr>
                <a:srgbClr val="FF0000"/>
              </a:buClr>
              <a:defRPr sz="1800"/>
            </a:pPr>
            <a:r>
              <a:rPr sz="2400"/>
              <a:t>Flashes one green for each 0.1 above 1.0</a:t>
            </a:r>
            <a:endParaRPr sz="2400"/>
          </a:p>
          <a:p>
            <a:pPr lvl="1" marL="717794" indent="-263769">
              <a:spcBef>
                <a:spcPts val="500"/>
              </a:spcBef>
              <a:buClr>
                <a:srgbClr val="FF0000"/>
              </a:buClr>
              <a:defRPr sz="1800"/>
            </a:pPr>
            <a:r>
              <a:rPr sz="2400"/>
              <a:t>Flashes one yellow for each 0.1 below 1.0</a:t>
            </a:r>
            <a:endParaRPr sz="2400"/>
          </a:p>
          <a:p>
            <a:pPr lvl="1" marL="717794" indent="-263769">
              <a:spcBef>
                <a:spcPts val="500"/>
              </a:spcBef>
              <a:buClr>
                <a:srgbClr val="FF0000"/>
              </a:buClr>
              <a:defRPr sz="1800"/>
            </a:pPr>
            <a:r>
              <a:rPr sz="2400"/>
              <a:t>Flashes multiple reds for pO2 &gt; 1.6 or &lt; 0.4</a:t>
            </a:r>
          </a:p>
        </p:txBody>
      </p:sp>
      <p:sp>
        <p:nvSpPr>
          <p:cNvPr id="223" name="Shape 223"/>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35</a:t>
            </a:r>
          </a:p>
        </p:txBody>
      </p:sp>
      <p:sp>
        <p:nvSpPr>
          <p:cNvPr id="224" name="Shape 224"/>
          <p:cNvSpPr/>
          <p:nvPr/>
        </p:nvSpPr>
        <p:spPr>
          <a:xfrm rot="16200000">
            <a:off x="7517592" y="5106207"/>
            <a:ext cx="1997076" cy="2269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a:latin typeface="Arial"/>
                <a:ea typeface="Arial"/>
                <a:cs typeface="Arial"/>
                <a:sym typeface="Arial"/>
              </a:defRPr>
            </a:lvl1pPr>
          </a:lstStyle>
          <a:p>
            <a:pPr lvl="0">
              <a:defRPr sz="1800"/>
            </a:pPr>
            <a:r>
              <a:rPr sz="1000"/>
              <a:t>Photo: Matthew Addison</a:t>
            </a:r>
          </a:p>
        </p:txBody>
      </p:sp>
      <p:pic>
        <p:nvPicPr>
          <p:cNvPr id="225" name="breathing-loop-2.jpg" descr="breathing-loop-2.jpg"/>
          <p:cNvPicPr/>
          <p:nvPr/>
        </p:nvPicPr>
        <p:blipFill>
          <a:blip r:embed="rId2">
            <a:extLst/>
          </a:blip>
          <a:stretch>
            <a:fillRect/>
          </a:stretch>
        </p:blipFill>
        <p:spPr>
          <a:xfrm>
            <a:off x="2806700" y="4348162"/>
            <a:ext cx="3046413" cy="2032001"/>
          </a:xfrm>
          <a:prstGeom prst="rect">
            <a:avLst/>
          </a:prstGeom>
          <a:ln w="12700">
            <a:miter lim="400000"/>
          </a:ln>
        </p:spPr>
      </p:pic>
    </p:spTree>
  </p:cSld>
  <p:clrMapOvr>
    <a:masterClrMapping/>
  </p:clrMapOvr>
  <p:transitio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7" name="Shape 227"/>
          <p:cNvSpPr/>
          <p:nvPr>
            <p:ph type="title" idx="4294967295"/>
          </p:nvPr>
        </p:nvSpPr>
        <p:spPr>
          <a:prstGeom prst="rect">
            <a:avLst/>
          </a:prstGeom>
        </p:spPr>
        <p:txBody>
          <a:bodyPr lIns="0" tIns="0" rIns="0" bIns="0">
            <a:normAutofit fontScale="100000" lnSpcReduction="0"/>
          </a:bodyPr>
          <a:lstStyle/>
          <a:p>
            <a:pPr lvl="0" defTabSz="704087">
              <a:defRPr sz="1800">
                <a:solidFill>
                  <a:srgbClr val="000000"/>
                </a:solidFill>
              </a:defRPr>
            </a:pPr>
            <a:r>
              <a:rPr sz="2772">
                <a:solidFill>
                  <a:srgbClr val="0066FF"/>
                </a:solidFill>
                <a:effectLst>
                  <a:outerShdw sx="100000" sy="100000" kx="0" ky="0" algn="b" rotWithShape="0" blurRad="9779" dist="19558" dir="2700000">
                    <a:srgbClr val="000000"/>
                  </a:outerShdw>
                </a:effectLst>
                <a:latin typeface="Arial Rounded MT Bold"/>
                <a:ea typeface="Arial Rounded MT Bold"/>
                <a:cs typeface="Arial Rounded MT Bold"/>
                <a:sym typeface="Arial Rounded MT Bold"/>
              </a:rPr>
              <a:t>Calibration  </a:t>
            </a:r>
            <a:br>
              <a:rPr sz="2772">
                <a:solidFill>
                  <a:srgbClr val="0066FF"/>
                </a:solidFill>
                <a:effectLst>
                  <a:outerShdw sx="100000" sy="100000" kx="0" ky="0" algn="b" rotWithShape="0" blurRad="9779" dist="19558" dir="2700000">
                    <a:srgbClr val="000000"/>
                  </a:outerShdw>
                </a:effectLst>
                <a:latin typeface="Arial Rounded MT Bold"/>
                <a:ea typeface="Arial Rounded MT Bold"/>
                <a:cs typeface="Arial Rounded MT Bold"/>
                <a:sym typeface="Arial Rounded MT Bold"/>
              </a:rPr>
            </a:br>
          </a:p>
        </p:txBody>
      </p:sp>
      <p:sp>
        <p:nvSpPr>
          <p:cNvPr id="228" name="Shape 228"/>
          <p:cNvSpPr/>
          <p:nvPr>
            <p:ph type="body" idx="4294967295"/>
          </p:nvPr>
        </p:nvSpPr>
        <p:spPr>
          <a:xfrm>
            <a:off x="431006" y="1420812"/>
            <a:ext cx="8281988" cy="625433"/>
          </a:xfrm>
          <a:prstGeom prst="rect">
            <a:avLst/>
          </a:prstGeom>
        </p:spPr>
        <p:txBody>
          <a:bodyPr lIns="0" tIns="0" rIns="0" bIns="0">
            <a:normAutofit fontScale="100000" lnSpcReduction="0"/>
          </a:bodyPr>
          <a:lstStyle>
            <a:lvl1pPr>
              <a:buChar char="▪"/>
              <a:defRPr sz="2400"/>
            </a:lvl1pPr>
          </a:lstStyle>
          <a:p>
            <a:pPr lvl="0">
              <a:defRPr sz="1800"/>
            </a:pPr>
            <a:r>
              <a:rPr sz="2400"/>
              <a:t>Use Oxy Calibration Kit</a:t>
            </a:r>
          </a:p>
        </p:txBody>
      </p:sp>
      <p:sp>
        <p:nvSpPr>
          <p:cNvPr id="229" name="Shape 229"/>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36</a:t>
            </a:r>
          </a:p>
        </p:txBody>
      </p:sp>
      <p:pic>
        <p:nvPicPr>
          <p:cNvPr id="230" name="image.png"/>
          <p:cNvPicPr/>
          <p:nvPr/>
        </p:nvPicPr>
        <p:blipFill>
          <a:blip r:embed="rId2">
            <a:extLst/>
          </a:blip>
          <a:stretch>
            <a:fillRect/>
          </a:stretch>
        </p:blipFill>
        <p:spPr>
          <a:xfrm>
            <a:off x="7745412" y="5233987"/>
            <a:ext cx="771526" cy="738188"/>
          </a:xfrm>
          <a:prstGeom prst="rect">
            <a:avLst/>
          </a:prstGeom>
          <a:ln w="12700">
            <a:miter lim="400000"/>
          </a:ln>
        </p:spPr>
      </p:pic>
      <p:pic>
        <p:nvPicPr>
          <p:cNvPr id="231" name="X-CCR head.png" descr="X-CCR head.png"/>
          <p:cNvPicPr/>
          <p:nvPr/>
        </p:nvPicPr>
        <p:blipFill>
          <a:blip r:embed="rId3">
            <a:extLst/>
          </a:blip>
          <a:stretch>
            <a:fillRect/>
          </a:stretch>
        </p:blipFill>
        <p:spPr>
          <a:xfrm>
            <a:off x="5143500" y="1562893"/>
            <a:ext cx="3017838" cy="3732214"/>
          </a:xfrm>
          <a:prstGeom prst="rect">
            <a:avLst/>
          </a:prstGeom>
          <a:ln w="12700">
            <a:miter lim="400000"/>
          </a:ln>
        </p:spPr>
      </p:pic>
      <p:pic>
        <p:nvPicPr>
          <p:cNvPr id="232" name="Oxy Calibration Kit.png"/>
          <p:cNvPicPr/>
          <p:nvPr/>
        </p:nvPicPr>
        <p:blipFill>
          <a:blip r:embed="rId4">
            <a:extLst/>
          </a:blip>
          <a:stretch>
            <a:fillRect/>
          </a:stretch>
        </p:blipFill>
        <p:spPr>
          <a:xfrm>
            <a:off x="1794071" y="1836737"/>
            <a:ext cx="1617416" cy="1492999"/>
          </a:xfrm>
          <a:prstGeom prst="rect">
            <a:avLst/>
          </a:prstGeom>
          <a:ln w="12700">
            <a:miter lim="400000"/>
          </a:ln>
        </p:spPr>
      </p:pic>
      <p:sp>
        <p:nvSpPr>
          <p:cNvPr id="233" name="Shape 233"/>
          <p:cNvSpPr/>
          <p:nvPr/>
        </p:nvSpPr>
        <p:spPr>
          <a:xfrm>
            <a:off x="430212" y="3739310"/>
            <a:ext cx="5005091" cy="240347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marL="398827" indent="-332613" defTabSz="886968">
              <a:spcBef>
                <a:spcPts val="600"/>
              </a:spcBef>
              <a:buSzPct val="95000"/>
              <a:buFont typeface="Wingdings"/>
              <a:buChar char="▪"/>
              <a:defRPr sz="1800"/>
            </a:pPr>
            <a:r>
              <a:rPr sz="2328"/>
              <a:t>Oxygen only fills chamber of sensors to save gas</a:t>
            </a:r>
            <a:endParaRPr sz="2328"/>
          </a:p>
          <a:p>
            <a:pPr lvl="0" marL="351311" indent="-285096" defTabSz="886968">
              <a:spcBef>
                <a:spcPts val="600"/>
              </a:spcBef>
              <a:buSzPct val="95000"/>
              <a:buFont typeface="Wingdings"/>
              <a:buChar char="▪"/>
              <a:defRPr sz="1800"/>
            </a:pPr>
            <a:r>
              <a:rPr sz="2328"/>
              <a:t>Shearwater controller calibration</a:t>
            </a:r>
            <a:endParaRPr sz="2328"/>
          </a:p>
          <a:p>
            <a:pPr lvl="0" marL="351311" indent="-285096" defTabSz="886968">
              <a:spcBef>
                <a:spcPts val="600"/>
              </a:spcBef>
              <a:buSzPct val="95000"/>
              <a:buFont typeface="Wingdings"/>
              <a:buChar char="▪"/>
              <a:defRPr sz="1800"/>
            </a:pPr>
            <a:r>
              <a:rPr sz="2328"/>
              <a:t>HUD calibration</a:t>
            </a:r>
            <a:endParaRPr sz="2328"/>
          </a:p>
          <a:p>
            <a:pPr lvl="0" marL="351311" indent="-285096" defTabSz="886968">
              <a:spcBef>
                <a:spcPts val="600"/>
              </a:spcBef>
              <a:buSzPct val="95000"/>
              <a:buFont typeface="Wingdings"/>
              <a:buChar char="▪"/>
              <a:defRPr sz="1800"/>
            </a:pPr>
            <a:r>
              <a:rPr sz="2328"/>
              <a:t>Secondary calibration</a:t>
            </a:r>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 name="Shape 44"/>
          <p:cNvSpPr/>
          <p:nvPr>
            <p:ph type="title" idx="4294967295"/>
          </p:nvPr>
        </p:nvSpPr>
        <p:spPr>
          <a:prstGeom prst="rect">
            <a:avLst/>
          </a:prstGeom>
        </p:spPr>
        <p:txBody>
          <a:bodyPr lIns="46037" tIns="46037" rIns="46037" bIns="46037" anchor="ctr">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To get the MOST from the course</a:t>
            </a:r>
          </a:p>
        </p:txBody>
      </p:sp>
      <p:sp>
        <p:nvSpPr>
          <p:cNvPr id="45" name="Shape 45"/>
          <p:cNvSpPr/>
          <p:nvPr>
            <p:ph type="body" idx="4294967295"/>
          </p:nvPr>
        </p:nvSpPr>
        <p:spPr>
          <a:xfrm>
            <a:off x="404812" y="1433512"/>
            <a:ext cx="8281988" cy="4745038"/>
          </a:xfrm>
          <a:prstGeom prst="rect">
            <a:avLst/>
          </a:prstGeom>
        </p:spPr>
        <p:txBody>
          <a:bodyPr lIns="46037" tIns="46037" rIns="46037" bIns="46037">
            <a:normAutofit fontScale="100000" lnSpcReduction="0"/>
          </a:bodyPr>
          <a:lstStyle/>
          <a:p>
            <a:pPr lvl="0">
              <a:buClr>
                <a:srgbClr val="FF0000"/>
              </a:buClr>
              <a:buChar char="▪"/>
              <a:defRPr sz="1800"/>
            </a:pPr>
            <a:r>
              <a:rPr sz="2800">
                <a:solidFill>
                  <a:srgbClr val="FF0000"/>
                </a:solidFill>
                <a:latin typeface="Arial Rounded MT Bold"/>
                <a:ea typeface="Arial Rounded MT Bold"/>
                <a:cs typeface="Arial Rounded MT Bold"/>
                <a:sym typeface="Arial Rounded MT Bold"/>
              </a:rPr>
              <a:t>Focus on learning this material (not on what is happening at work or in your life currently) </a:t>
            </a:r>
            <a:endParaRPr sz="2800">
              <a:solidFill>
                <a:srgbClr val="FF0000"/>
              </a:solidFill>
              <a:latin typeface="Arial Rounded MT Bold"/>
              <a:ea typeface="Arial Rounded MT Bold"/>
              <a:cs typeface="Arial Rounded MT Bold"/>
              <a:sym typeface="Arial Rounded MT Bold"/>
            </a:endParaRPr>
          </a:p>
          <a:p>
            <a:pPr lvl="0">
              <a:buClr>
                <a:srgbClr val="FF0000"/>
              </a:buClr>
              <a:buChar char="▪"/>
              <a:defRPr sz="1800"/>
            </a:pPr>
            <a:r>
              <a:rPr sz="2800">
                <a:solidFill>
                  <a:srgbClr val="FF0000"/>
                </a:solidFill>
                <a:latin typeface="Arial Rounded MT Bold"/>
                <a:ea typeface="Arial Rounded MT Bold"/>
                <a:cs typeface="Arial Rounded MT Bold"/>
                <a:sym typeface="Arial Rounded MT Bold"/>
              </a:rPr>
              <a:t>Be active</a:t>
            </a:r>
            <a:endParaRPr sz="2800">
              <a:solidFill>
                <a:srgbClr val="FF0000"/>
              </a:solidFill>
              <a:latin typeface="Arial Rounded MT Bold"/>
              <a:ea typeface="Arial Rounded MT Bold"/>
              <a:cs typeface="Arial Rounded MT Bold"/>
              <a:sym typeface="Arial Rounded MT Bold"/>
            </a:endParaRPr>
          </a:p>
          <a:p>
            <a:pPr lvl="1" marL="717794" indent="-263769">
              <a:spcBef>
                <a:spcPts val="500"/>
              </a:spcBef>
              <a:buClr>
                <a:srgbClr val="FF0000"/>
              </a:buClr>
              <a:defRPr sz="1800"/>
            </a:pPr>
            <a:r>
              <a:rPr sz="2400">
                <a:solidFill>
                  <a:srgbClr val="0066FF"/>
                </a:solidFill>
                <a:latin typeface="Arial Rounded MT Bold"/>
                <a:ea typeface="Arial Rounded MT Bold"/>
                <a:cs typeface="Arial Rounded MT Bold"/>
                <a:sym typeface="Arial Rounded MT Bold"/>
              </a:rPr>
              <a:t>Ask questions</a:t>
            </a:r>
            <a:endParaRPr sz="2400">
              <a:solidFill>
                <a:srgbClr val="0066FF"/>
              </a:solidFill>
              <a:latin typeface="Arial Rounded MT Bold"/>
              <a:ea typeface="Arial Rounded MT Bold"/>
              <a:cs typeface="Arial Rounded MT Bold"/>
              <a:sym typeface="Arial Rounded MT Bold"/>
            </a:endParaRPr>
          </a:p>
          <a:p>
            <a:pPr lvl="1" marL="717794" indent="-263769">
              <a:spcBef>
                <a:spcPts val="500"/>
              </a:spcBef>
              <a:buClr>
                <a:srgbClr val="FF0000"/>
              </a:buClr>
              <a:defRPr sz="1800"/>
            </a:pPr>
            <a:r>
              <a:rPr sz="2400">
                <a:solidFill>
                  <a:srgbClr val="0066FF"/>
                </a:solidFill>
                <a:latin typeface="Arial Rounded MT Bold"/>
                <a:ea typeface="Arial Rounded MT Bold"/>
                <a:cs typeface="Arial Rounded MT Bold"/>
                <a:sym typeface="Arial Rounded MT Bold"/>
              </a:rPr>
              <a:t>Participate in discussions</a:t>
            </a:r>
            <a:endParaRPr sz="2400">
              <a:solidFill>
                <a:srgbClr val="0066FF"/>
              </a:solidFill>
              <a:latin typeface="Arial Rounded MT Bold"/>
              <a:ea typeface="Arial Rounded MT Bold"/>
              <a:cs typeface="Arial Rounded MT Bold"/>
              <a:sym typeface="Arial Rounded MT Bold"/>
            </a:endParaRPr>
          </a:p>
          <a:p>
            <a:pPr lvl="1" marL="717794" indent="-263769">
              <a:spcBef>
                <a:spcPts val="500"/>
              </a:spcBef>
              <a:buClr>
                <a:srgbClr val="FF0000"/>
              </a:buClr>
              <a:defRPr sz="1800"/>
            </a:pPr>
            <a:r>
              <a:rPr sz="2400">
                <a:solidFill>
                  <a:srgbClr val="0066FF"/>
                </a:solidFill>
                <a:latin typeface="Arial Rounded MT Bold"/>
                <a:ea typeface="Arial Rounded MT Bold"/>
                <a:cs typeface="Arial Rounded MT Bold"/>
                <a:sym typeface="Arial Rounded MT Bold"/>
              </a:rPr>
              <a:t>Take notes</a:t>
            </a:r>
            <a:endParaRPr sz="2400">
              <a:solidFill>
                <a:srgbClr val="0066FF"/>
              </a:solidFill>
              <a:latin typeface="Arial Rounded MT Bold"/>
              <a:ea typeface="Arial Rounded MT Bold"/>
              <a:cs typeface="Arial Rounded MT Bold"/>
              <a:sym typeface="Arial Rounded MT Bold"/>
            </a:endParaRPr>
          </a:p>
          <a:p>
            <a:pPr lvl="1" marL="717794" indent="-263769">
              <a:spcBef>
                <a:spcPts val="500"/>
              </a:spcBef>
              <a:buClr>
                <a:srgbClr val="FF0000"/>
              </a:buClr>
              <a:defRPr sz="1800"/>
            </a:pPr>
            <a:r>
              <a:rPr sz="2400">
                <a:solidFill>
                  <a:srgbClr val="0066FF"/>
                </a:solidFill>
                <a:latin typeface="Arial Rounded MT Bold"/>
                <a:ea typeface="Arial Rounded MT Bold"/>
                <a:cs typeface="Arial Rounded MT Bold"/>
                <a:sym typeface="Arial Rounded MT Bold"/>
              </a:rPr>
              <a:t>STOP me if you think I am going too fast or if you have a question.</a:t>
            </a:r>
          </a:p>
        </p:txBody>
      </p:sp>
      <p:sp>
        <p:nvSpPr>
          <p:cNvPr id="46" name="Shape 46"/>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4</a:t>
            </a:r>
          </a:p>
        </p:txBody>
      </p:sp>
      <p:pic>
        <p:nvPicPr>
          <p:cNvPr id="47" name="MC900060316[1].pdf" descr="MC900060316[1]"/>
          <p:cNvPicPr/>
          <p:nvPr/>
        </p:nvPicPr>
        <p:blipFill>
          <a:blip r:embed="rId2">
            <a:extLst/>
          </a:blip>
          <a:stretch>
            <a:fillRect/>
          </a:stretch>
        </p:blipFill>
        <p:spPr>
          <a:xfrm>
            <a:off x="6904037" y="4714875"/>
            <a:ext cx="1550988" cy="1814513"/>
          </a:xfrm>
          <a:prstGeom prst="rect">
            <a:avLst/>
          </a:prstGeom>
          <a:ln w="12700">
            <a:miter lim="400000"/>
          </a:ln>
        </p:spPr>
      </p:pic>
    </p:spTree>
  </p:cSld>
  <p:clrMapOvr>
    <a:masterClrMapping/>
  </p:clrMapOvr>
  <p:transitio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5" name="Shape 235"/>
          <p:cNvSpPr/>
          <p:nvPr>
            <p:ph type="title" idx="4294967295"/>
          </p:nvPr>
        </p:nvSpPr>
        <p:spPr>
          <a:prstGeom prst="rect">
            <a:avLst/>
          </a:prstGeom>
        </p:spPr>
        <p:txBody>
          <a:bodyPr lIns="0" tIns="0" rIns="0" bIns="0">
            <a:normAutofit fontScale="100000" lnSpcReduction="0"/>
          </a:bodyPr>
          <a:lstStyle/>
          <a:p>
            <a:pPr lvl="0" defTabSz="704087">
              <a:defRPr sz="1800">
                <a:solidFill>
                  <a:srgbClr val="000000"/>
                </a:solidFill>
              </a:defRPr>
            </a:pPr>
            <a:r>
              <a:rPr sz="2772">
                <a:solidFill>
                  <a:srgbClr val="0066CC"/>
                </a:solidFill>
                <a:effectLst>
                  <a:outerShdw sx="100000" sy="100000" kx="0" ky="0" algn="b" rotWithShape="0" blurRad="9779" dist="19558" dir="2700000">
                    <a:srgbClr val="000000"/>
                  </a:outerShdw>
                </a:effectLst>
                <a:latin typeface="Arial Rounded MT Bold"/>
                <a:ea typeface="Arial Rounded MT Bold"/>
                <a:cs typeface="Arial Rounded MT Bold"/>
                <a:sym typeface="Arial Rounded MT Bold"/>
              </a:rPr>
              <a:t>X-CCR </a:t>
            </a:r>
            <a:r>
              <a:rPr sz="2772">
                <a:solidFill>
                  <a:srgbClr val="0066FF"/>
                </a:solidFill>
                <a:effectLst>
                  <a:outerShdw sx="100000" sy="100000" kx="0" ky="0" algn="b" rotWithShape="0" blurRad="9779" dist="19558" dir="2700000">
                    <a:srgbClr val="000000"/>
                  </a:outerShdw>
                </a:effectLst>
                <a:latin typeface="Arial Rounded MT Bold"/>
                <a:ea typeface="Arial Rounded MT Bold"/>
                <a:cs typeface="Arial Rounded MT Bold"/>
                <a:sym typeface="Arial Rounded MT Bold"/>
              </a:rPr>
              <a:t>– Doing the Math </a:t>
            </a:r>
            <a:br>
              <a:rPr sz="2772">
                <a:solidFill>
                  <a:srgbClr val="0066FF"/>
                </a:solidFill>
                <a:effectLst>
                  <a:outerShdw sx="100000" sy="100000" kx="0" ky="0" algn="b" rotWithShape="0" blurRad="9779" dist="19558" dir="2700000">
                    <a:srgbClr val="000000"/>
                  </a:outerShdw>
                </a:effectLst>
                <a:latin typeface="Arial Rounded MT Bold"/>
                <a:ea typeface="Arial Rounded MT Bold"/>
                <a:cs typeface="Arial Rounded MT Bold"/>
                <a:sym typeface="Arial Rounded MT Bold"/>
              </a:rPr>
            </a:br>
          </a:p>
        </p:txBody>
      </p:sp>
      <p:sp>
        <p:nvSpPr>
          <p:cNvPr id="236" name="Shape 236"/>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marL="402939" indent="-336042" defTabSz="896111">
              <a:spcBef>
                <a:spcPts val="600"/>
              </a:spcBef>
              <a:buChar char="▪"/>
              <a:defRPr sz="1800"/>
            </a:pPr>
            <a:r>
              <a:rPr sz="2744"/>
              <a:t>Checking the linearity of the O</a:t>
            </a:r>
            <a:r>
              <a:rPr baseline="-25387" sz="2744"/>
              <a:t>2</a:t>
            </a:r>
            <a:r>
              <a:rPr sz="2744"/>
              <a:t> sensors</a:t>
            </a:r>
            <a:endParaRPr sz="2744"/>
          </a:p>
          <a:p>
            <a:pPr lvl="1" marL="703438" indent="-258493" defTabSz="896111">
              <a:spcBef>
                <a:spcPts val="500"/>
              </a:spcBef>
              <a:buClr>
                <a:srgbClr val="FF0000"/>
              </a:buClr>
              <a:defRPr sz="1800"/>
            </a:pPr>
            <a:r>
              <a:rPr sz="2352"/>
              <a:t>Linearity is checked to see if the output of the cell will track the O</a:t>
            </a:r>
            <a:r>
              <a:rPr baseline="-25387" sz="2352"/>
              <a:t>2</a:t>
            </a:r>
            <a:r>
              <a:rPr sz="2352"/>
              <a:t> increase in a linear fashion (no "humps" or "valleys" of mV output) from 21% to 100% O</a:t>
            </a:r>
            <a:r>
              <a:rPr baseline="-25387" sz="2352"/>
              <a:t>2</a:t>
            </a:r>
            <a:endParaRPr baseline="-25387" sz="2352"/>
          </a:p>
          <a:p>
            <a:pPr lvl="0" marL="402939" indent="-336042" defTabSz="896111">
              <a:spcBef>
                <a:spcPts val="600"/>
              </a:spcBef>
              <a:buChar char="▪"/>
              <a:defRPr sz="1800"/>
            </a:pPr>
            <a:r>
              <a:rPr sz="2744"/>
              <a:t>Checking O</a:t>
            </a:r>
            <a:r>
              <a:rPr baseline="-25387" sz="2744"/>
              <a:t>2</a:t>
            </a:r>
            <a:r>
              <a:rPr sz="2744"/>
              <a:t> sensors for current limiting</a:t>
            </a:r>
            <a:endParaRPr sz="2744"/>
          </a:p>
          <a:p>
            <a:pPr lvl="1" marL="703438" indent="-258493" defTabSz="896111">
              <a:spcBef>
                <a:spcPts val="500"/>
              </a:spcBef>
              <a:buClr>
                <a:srgbClr val="FF0000"/>
              </a:buClr>
              <a:defRPr sz="1800"/>
            </a:pPr>
            <a:r>
              <a:rPr sz="2352"/>
              <a:t>Current limiting is done either in a pressure pot or at a depth sufficient to increase a pure O</a:t>
            </a:r>
            <a:r>
              <a:rPr baseline="-25387" sz="2352"/>
              <a:t>2</a:t>
            </a:r>
            <a:r>
              <a:rPr sz="2352"/>
              <a:t> loop to a PPO</a:t>
            </a:r>
            <a:r>
              <a:rPr baseline="-25387" sz="2352"/>
              <a:t>2</a:t>
            </a:r>
            <a:r>
              <a:rPr sz="2352"/>
              <a:t> to 1.6</a:t>
            </a:r>
            <a:endParaRPr sz="2352"/>
          </a:p>
          <a:p>
            <a:pPr lvl="1" marL="703438" indent="-258493" defTabSz="896111">
              <a:spcBef>
                <a:spcPts val="500"/>
              </a:spcBef>
              <a:buClr>
                <a:srgbClr val="FF0000"/>
              </a:buClr>
              <a:defRPr sz="1800"/>
            </a:pPr>
            <a:r>
              <a:rPr sz="2352"/>
              <a:t>This is critical as cells get old they will not read high resulting is extremely dangerous diving situations</a:t>
            </a:r>
          </a:p>
        </p:txBody>
      </p:sp>
      <p:sp>
        <p:nvSpPr>
          <p:cNvPr id="237" name="Shape 237"/>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37</a:t>
            </a:r>
          </a:p>
        </p:txBody>
      </p:sp>
    </p:spTree>
  </p:cSld>
  <p:clrMapOvr>
    <a:masterClrMapping/>
  </p:clrMapOvr>
  <p:transitio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9" name="Shape 239"/>
          <p:cNvSpPr/>
          <p:nvPr>
            <p:ph type="title" idx="4294967295"/>
          </p:nvPr>
        </p:nvSpPr>
        <p:spPr>
          <a:prstGeom prst="rect">
            <a:avLst/>
          </a:prstGeom>
        </p:spPr>
        <p:txBody>
          <a:bodyPr lIns="0" tIns="0" rIns="0" bIns="0">
            <a:normAutofit fontScale="100000" lnSpcReduction="0"/>
          </a:bodyPr>
          <a:lstStyle/>
          <a:p>
            <a:pPr lvl="0" defTabSz="704087">
              <a:defRPr sz="1800">
                <a:solidFill>
                  <a:srgbClr val="000000"/>
                </a:solidFill>
              </a:defRPr>
            </a:pPr>
            <a:r>
              <a:rPr sz="2772">
                <a:solidFill>
                  <a:srgbClr val="0066CC"/>
                </a:solidFill>
                <a:effectLst>
                  <a:outerShdw sx="100000" sy="100000" kx="0" ky="0" algn="b" rotWithShape="0" blurRad="9779" dist="19558" dir="2700000">
                    <a:srgbClr val="000000"/>
                  </a:outerShdw>
                </a:effectLst>
                <a:latin typeface="Arial Rounded MT Bold"/>
                <a:ea typeface="Arial Rounded MT Bold"/>
                <a:cs typeface="Arial Rounded MT Bold"/>
                <a:sym typeface="Arial Rounded MT Bold"/>
              </a:rPr>
              <a:t>X-CCR</a:t>
            </a:r>
            <a:r>
              <a:rPr sz="2772">
                <a:solidFill>
                  <a:srgbClr val="0066FF"/>
                </a:solidFill>
                <a:effectLst>
                  <a:outerShdw sx="100000" sy="100000" kx="0" ky="0" algn="b" rotWithShape="0" blurRad="9779" dist="19558" dir="2700000">
                    <a:srgbClr val="000000"/>
                  </a:outerShdw>
                </a:effectLst>
                <a:latin typeface="Arial Rounded MT Bold"/>
                <a:ea typeface="Arial Rounded MT Bold"/>
                <a:cs typeface="Arial Rounded MT Bold"/>
                <a:sym typeface="Arial Rounded MT Bold"/>
              </a:rPr>
              <a:t> – Doing the Math </a:t>
            </a:r>
            <a:br>
              <a:rPr sz="2772">
                <a:solidFill>
                  <a:srgbClr val="0066FF"/>
                </a:solidFill>
                <a:effectLst>
                  <a:outerShdw sx="100000" sy="100000" kx="0" ky="0" algn="b" rotWithShape="0" blurRad="9779" dist="19558" dir="2700000">
                    <a:srgbClr val="000000"/>
                  </a:outerShdw>
                </a:effectLst>
                <a:latin typeface="Arial Rounded MT Bold"/>
                <a:ea typeface="Arial Rounded MT Bold"/>
                <a:cs typeface="Arial Rounded MT Bold"/>
                <a:sym typeface="Arial Rounded MT Bold"/>
              </a:rPr>
            </a:br>
          </a:p>
        </p:txBody>
      </p:sp>
      <p:sp>
        <p:nvSpPr>
          <p:cNvPr id="240" name="Shape 240"/>
          <p:cNvSpPr/>
          <p:nvPr>
            <p:ph type="body" idx="4294967295"/>
          </p:nvPr>
        </p:nvSpPr>
        <p:spPr>
          <a:xfrm>
            <a:off x="404812" y="1433512"/>
            <a:ext cx="8281988" cy="4745038"/>
          </a:xfrm>
          <a:prstGeom prst="rect">
            <a:avLst/>
          </a:prstGeom>
        </p:spPr>
        <p:txBody>
          <a:bodyPr lIns="0" tIns="0" rIns="0" bIns="0">
            <a:normAutofit fontScale="100000" lnSpcReduction="0"/>
          </a:bodyPr>
          <a:lstStyle/>
          <a:p>
            <a:pPr lvl="1" marL="717794" indent="-263769">
              <a:spcBef>
                <a:spcPts val="500"/>
              </a:spcBef>
              <a:buClr>
                <a:srgbClr val="FF0000"/>
              </a:buClr>
              <a:defRPr sz="1800"/>
            </a:pPr>
            <a:r>
              <a:rPr sz="2400"/>
              <a:t>Mathematically we can determine what the mV reading should be when the loop is flooded with 100% O</a:t>
            </a:r>
            <a:r>
              <a:rPr baseline="-25000" sz="2400"/>
              <a:t>2</a:t>
            </a:r>
            <a:endParaRPr baseline="-25000" sz="2400"/>
          </a:p>
          <a:p>
            <a:pPr lvl="2" marL="957262" indent="-190500">
              <a:spcBef>
                <a:spcPts val="400"/>
              </a:spcBef>
              <a:buClr>
                <a:srgbClr val="FF0000"/>
              </a:buClr>
              <a:buFont typeface="Wingdings 2"/>
              <a:defRPr sz="1800"/>
            </a:pPr>
            <a:r>
              <a:rPr sz="2000"/>
              <a:t>1.0 atm/0.21 atm = 4.76</a:t>
            </a:r>
            <a:endParaRPr sz="2000"/>
          </a:p>
          <a:p>
            <a:pPr lvl="2" marL="957262" indent="-190500">
              <a:spcBef>
                <a:spcPts val="400"/>
              </a:spcBef>
              <a:buClr>
                <a:srgbClr val="FF0000"/>
              </a:buClr>
              <a:buFont typeface="Wingdings 2"/>
              <a:defRPr sz="1800"/>
            </a:pPr>
            <a:r>
              <a:rPr sz="2000"/>
              <a:t>i.e.: S1 – 8.3 mV, S2 – 10.1 mV, S3 – 9.5 mV on air</a:t>
            </a:r>
            <a:endParaRPr sz="2000"/>
          </a:p>
          <a:p>
            <a:pPr lvl="2" marL="957262" indent="-190500">
              <a:spcBef>
                <a:spcPts val="400"/>
              </a:spcBef>
              <a:buClr>
                <a:srgbClr val="FF0000"/>
              </a:buClr>
              <a:buFont typeface="Wingdings 2"/>
              <a:defRPr sz="1800"/>
            </a:pPr>
            <a:r>
              <a:rPr sz="2000"/>
              <a:t>So mV on 100% O</a:t>
            </a:r>
            <a:r>
              <a:rPr baseline="-25000" sz="2000"/>
              <a:t>2</a:t>
            </a:r>
            <a:r>
              <a:rPr sz="2000"/>
              <a:t> should be:</a:t>
            </a:r>
            <a:endParaRPr sz="2000"/>
          </a:p>
          <a:p>
            <a:pPr lvl="3" marL="1239693" indent="-207818">
              <a:spcBef>
                <a:spcPts val="400"/>
              </a:spcBef>
              <a:buClr>
                <a:srgbClr val="0070C0"/>
              </a:buClr>
              <a:buFont typeface="Wingdings 3"/>
              <a:defRPr sz="1800"/>
            </a:pPr>
            <a:r>
              <a:rPr sz="2000"/>
              <a:t>i.e.: S1 – 8.3 x 4.76 = 39.5 mV, S2 – 10.1 x 4.76 = 48 mV, S3 – 9.5 x 4.76 = 45.2</a:t>
            </a:r>
          </a:p>
        </p:txBody>
      </p:sp>
      <p:sp>
        <p:nvSpPr>
          <p:cNvPr id="241" name="Shape 241"/>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38</a:t>
            </a:r>
          </a:p>
        </p:txBody>
      </p:sp>
    </p:spTree>
  </p:cSld>
  <p:clrMapOvr>
    <a:masterClrMapping/>
  </p:clrMapOvr>
  <p:transitio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3" name="Shape 243"/>
          <p:cNvSpPr/>
          <p:nvPr>
            <p:ph type="title" idx="4294967295"/>
          </p:nvPr>
        </p:nvSpPr>
        <p:spPr>
          <a:prstGeom prst="rect">
            <a:avLst/>
          </a:prstGeom>
        </p:spPr>
        <p:txBody>
          <a:bodyPr lIns="0" tIns="0" rIns="0" bIns="0">
            <a:normAutofit fontScale="100000" lnSpcReduction="0"/>
          </a:bodyPr>
          <a:lstStyle/>
          <a:p>
            <a:pPr lvl="0">
              <a:defRPr sz="1800">
                <a:solidFill>
                  <a:srgbClr val="000000"/>
                </a:solidFill>
              </a:defRPr>
            </a:pPr>
            <a:r>
              <a:rPr sz="3600">
                <a:solidFill>
                  <a:srgbClr val="0066CC"/>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X-CCR </a:t>
            </a:r>
            <a:r>
              <a:rPr sz="3600">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 </a:t>
            </a:r>
            <a:r>
              <a:rPr sz="3600">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Oxygen Cells</a:t>
            </a:r>
          </a:p>
        </p:txBody>
      </p:sp>
      <p:sp>
        <p:nvSpPr>
          <p:cNvPr id="244" name="Shape 244"/>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As oxygen cells age, their current output will slowly decrease. Because of this aging, it is necessary to verify calibration, or                re-calibrate prior to use.</a:t>
            </a:r>
            <a:endParaRPr sz="2800"/>
          </a:p>
          <a:p>
            <a:pPr lvl="0">
              <a:buChar char="▪"/>
              <a:defRPr sz="1800"/>
            </a:pPr>
            <a:r>
              <a:rPr sz="2800"/>
              <a:t>X-CCR recommends replacing oxygen sensors one year from their stamped date</a:t>
            </a:r>
          </a:p>
        </p:txBody>
      </p:sp>
      <p:sp>
        <p:nvSpPr>
          <p:cNvPr id="245" name="Shape 245"/>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39</a:t>
            </a:r>
          </a:p>
        </p:txBody>
      </p:sp>
      <p:sp>
        <p:nvSpPr>
          <p:cNvPr id="246" name="Shape 246"/>
          <p:cNvSpPr/>
          <p:nvPr/>
        </p:nvSpPr>
        <p:spPr>
          <a:xfrm>
            <a:off x="917575" y="5297487"/>
            <a:ext cx="7602538" cy="930708"/>
          </a:xfrm>
          <a:prstGeom prst="rect">
            <a:avLst/>
          </a:prstGeom>
          <a:solidFill>
            <a:srgbClr val="0070C0"/>
          </a:solidFill>
          <a:ln w="38100">
            <a:solidFill>
              <a:srgbClr val="FFFFFF"/>
            </a:solidFill>
            <a:round/>
          </a:ln>
          <a:effectLst>
            <a:outerShdw sx="100000" sy="100000" kx="0" ky="0" algn="b" rotWithShape="0" blurRad="63500" dist="101599" dir="2700000">
              <a:srgbClr val="808080">
                <a:alpha val="34997"/>
              </a:srgbClr>
            </a:outerShdw>
          </a:effectLst>
          <a:extLst>
            <a:ext uri="{C572A759-6A51-4108-AA02-DFA0A04FC94B}">
              <ma14:wrappingTextBoxFlag xmlns:ma14="http://schemas.microsoft.com/office/mac/drawingml/2011/main" val="1"/>
            </a:ext>
          </a:extLst>
        </p:spPr>
        <p:txBody>
          <a:bodyPr lIns="0" tIns="0" rIns="0" bIns="0">
            <a:spAutoFit/>
          </a:bodyPr>
          <a:lstStyle>
            <a:lvl1pPr algn="ctr">
              <a:defRPr sz="2800">
                <a:solidFill>
                  <a:srgbClr val="FFFFFF"/>
                </a:solidFill>
                <a:latin typeface="Arial"/>
                <a:ea typeface="Arial"/>
                <a:cs typeface="Arial"/>
                <a:sym typeface="Arial"/>
              </a:defRPr>
            </a:lvl1pPr>
          </a:lstStyle>
          <a:p>
            <a:pPr lvl="0">
              <a:defRPr sz="1800">
                <a:solidFill>
                  <a:srgbClr val="000000"/>
                </a:solidFill>
              </a:defRPr>
            </a:pPr>
            <a:r>
              <a:rPr sz="2800">
                <a:solidFill>
                  <a:srgbClr val="FFFFFF"/>
                </a:solidFill>
              </a:rPr>
              <a:t>Calibration is extremely easy and is performed on the assembled unit</a:t>
            </a:r>
          </a:p>
        </p:txBody>
      </p:sp>
      <p:pic>
        <p:nvPicPr>
          <p:cNvPr id="247" name="image.png"/>
          <p:cNvPicPr/>
          <p:nvPr/>
        </p:nvPicPr>
        <p:blipFill>
          <a:blip r:embed="rId2">
            <a:extLst/>
          </a:blip>
          <a:stretch>
            <a:fillRect/>
          </a:stretch>
        </p:blipFill>
        <p:spPr>
          <a:xfrm>
            <a:off x="393700" y="4400550"/>
            <a:ext cx="771525" cy="738188"/>
          </a:xfrm>
          <a:prstGeom prst="rect">
            <a:avLst/>
          </a:prstGeom>
          <a:ln w="12700">
            <a:miter lim="400000"/>
          </a:ln>
        </p:spPr>
      </p:pic>
    </p:spTree>
  </p:cSld>
  <p:clrMapOvr>
    <a:masterClrMapping/>
  </p:clrMapOvr>
  <p:transitio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9" name="Shape 249"/>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Electrical Oxygen Sensors</a:t>
            </a:r>
          </a:p>
        </p:txBody>
      </p:sp>
      <p:sp>
        <p:nvSpPr>
          <p:cNvPr id="250" name="Shape 250"/>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Critical components - redundancy</a:t>
            </a:r>
            <a:endParaRPr sz="2800"/>
          </a:p>
          <a:p>
            <a:pPr lvl="0">
              <a:buChar char="▪"/>
              <a:defRPr sz="1800"/>
            </a:pPr>
            <a:r>
              <a:rPr sz="2800"/>
              <a:t>Galvanic fuel cells</a:t>
            </a:r>
            <a:endParaRPr sz="2800"/>
          </a:p>
          <a:p>
            <a:pPr lvl="0">
              <a:buChar char="▪"/>
              <a:defRPr sz="1800"/>
            </a:pPr>
            <a:r>
              <a:rPr sz="2800"/>
              <a:t>Lead anode - gold plated cathode - Potassium Hydroxide solution</a:t>
            </a:r>
            <a:endParaRPr sz="2800"/>
          </a:p>
          <a:p>
            <a:pPr lvl="0">
              <a:buChar char="▪"/>
              <a:defRPr sz="1800"/>
            </a:pPr>
            <a:r>
              <a:rPr sz="2800"/>
              <a:t>Lead is oxidized producing small current between anode &amp; cathode</a:t>
            </a:r>
            <a:endParaRPr sz="2800"/>
          </a:p>
          <a:p>
            <a:pPr lvl="0">
              <a:buChar char="▪"/>
              <a:defRPr sz="1800"/>
            </a:pPr>
            <a:r>
              <a:rPr sz="2800"/>
              <a:t>Individually calibrated</a:t>
            </a:r>
            <a:endParaRPr sz="2800"/>
          </a:p>
          <a:p>
            <a:pPr lvl="0">
              <a:buChar char="▪"/>
              <a:defRPr sz="1800"/>
            </a:pPr>
            <a:r>
              <a:rPr sz="2800"/>
              <a:t>Affected by humidity and temperature</a:t>
            </a:r>
          </a:p>
        </p:txBody>
      </p:sp>
      <p:sp>
        <p:nvSpPr>
          <p:cNvPr id="251" name="Shape 251"/>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40</a:t>
            </a:r>
          </a:p>
        </p:txBody>
      </p:sp>
    </p:spTree>
  </p:cSld>
  <p:clrMapOvr>
    <a:masterClrMapping/>
  </p:clrMapOvr>
  <p:transitio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3" name="Shape 253"/>
          <p:cNvSpPr/>
          <p:nvPr>
            <p:ph type="title" idx="4294967295"/>
          </p:nvPr>
        </p:nvSpPr>
        <p:spPr>
          <a:prstGeom prst="rect">
            <a:avLst/>
          </a:prstGeom>
        </p:spPr>
        <p:txBody>
          <a:bodyPr lIns="0" tIns="0" rIns="0" bIns="0">
            <a:normAutofit fontScale="100000" lnSpcReduction="0"/>
          </a:bodyPr>
          <a:lstStyle/>
          <a:p>
            <a:pPr lvl="0">
              <a:defRPr sz="1800">
                <a:solidFill>
                  <a:srgbClr val="000000"/>
                </a:solidFill>
              </a:defRPr>
            </a:pPr>
            <a:r>
              <a:rPr sz="3600">
                <a:solidFill>
                  <a:srgbClr val="0066CC"/>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X-CCR</a:t>
            </a:r>
            <a:r>
              <a:rPr sz="3600">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 – Interpreting PO</a:t>
            </a:r>
            <a:r>
              <a:rPr baseline="-25000" sz="3600">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2</a:t>
            </a:r>
            <a:r>
              <a:rPr sz="3600">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 </a:t>
            </a:r>
          </a:p>
        </p:txBody>
      </p:sp>
      <p:sp>
        <p:nvSpPr>
          <p:cNvPr id="254" name="Shape 254"/>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lnSpc>
                <a:spcPct val="90000"/>
              </a:lnSpc>
              <a:buChar char="▪"/>
              <a:defRPr sz="1800"/>
            </a:pPr>
            <a:r>
              <a:rPr sz="2800"/>
              <a:t>The PO</a:t>
            </a:r>
            <a:r>
              <a:rPr baseline="-25000" sz="2800"/>
              <a:t>2</a:t>
            </a:r>
            <a:r>
              <a:rPr sz="2800"/>
              <a:t>’s from the 3 Oxygen Cells are the most important data you have to monitor </a:t>
            </a:r>
            <a:endParaRPr sz="2800"/>
          </a:p>
          <a:p>
            <a:pPr lvl="0">
              <a:lnSpc>
                <a:spcPct val="90000"/>
              </a:lnSpc>
              <a:buChar char="▪"/>
              <a:defRPr sz="1800"/>
            </a:pPr>
            <a:endParaRPr sz="2800"/>
          </a:p>
          <a:p>
            <a:pPr lvl="0">
              <a:lnSpc>
                <a:spcPct val="90000"/>
              </a:lnSpc>
              <a:buChar char="▪"/>
              <a:defRPr sz="1800"/>
            </a:pPr>
            <a:r>
              <a:rPr sz="2800"/>
              <a:t>Compare the PO</a:t>
            </a:r>
            <a:r>
              <a:rPr baseline="-25000" sz="2800"/>
              <a:t>2</a:t>
            </a:r>
            <a:r>
              <a:rPr sz="2800"/>
              <a:t> displays to each other</a:t>
            </a:r>
            <a:endParaRPr sz="2800"/>
          </a:p>
          <a:p>
            <a:pPr lvl="0">
              <a:lnSpc>
                <a:spcPct val="90000"/>
              </a:lnSpc>
              <a:buChar char="▪"/>
              <a:defRPr sz="1800"/>
            </a:pPr>
            <a:endParaRPr sz="2800"/>
          </a:p>
          <a:p>
            <a:pPr lvl="0">
              <a:lnSpc>
                <a:spcPct val="90000"/>
              </a:lnSpc>
              <a:buChar char="▪"/>
              <a:defRPr sz="1800"/>
            </a:pPr>
            <a:r>
              <a:rPr sz="2800"/>
              <a:t>Note the speed at which the PO</a:t>
            </a:r>
            <a:r>
              <a:rPr baseline="-25000" sz="2800"/>
              <a:t>2</a:t>
            </a:r>
            <a:r>
              <a:rPr sz="2800"/>
              <a:t> changes </a:t>
            </a:r>
          </a:p>
        </p:txBody>
      </p:sp>
      <p:sp>
        <p:nvSpPr>
          <p:cNvPr id="255" name="Shape 255"/>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41</a:t>
            </a:r>
          </a:p>
        </p:txBody>
      </p:sp>
      <p:sp>
        <p:nvSpPr>
          <p:cNvPr id="256" name="Shape 256"/>
          <p:cNvSpPr/>
          <p:nvPr/>
        </p:nvSpPr>
        <p:spPr>
          <a:xfrm>
            <a:off x="777875" y="5641975"/>
            <a:ext cx="7602538" cy="591871"/>
          </a:xfrm>
          <a:prstGeom prst="rect">
            <a:avLst/>
          </a:prstGeom>
          <a:solidFill>
            <a:srgbClr val="0070C0"/>
          </a:solidFill>
          <a:ln w="38100">
            <a:solidFill>
              <a:srgbClr val="FFFFFF"/>
            </a:solidFill>
            <a:round/>
          </a:ln>
          <a:effectLst>
            <a:outerShdw sx="100000" sy="100000" kx="0" ky="0" algn="b" rotWithShape="0" blurRad="63500" dist="101599" dir="2700000">
              <a:srgbClr val="808080">
                <a:alpha val="34997"/>
              </a:srgbClr>
            </a:outerShdw>
          </a:effectLst>
          <a:extLst>
            <a:ext uri="{C572A759-6A51-4108-AA02-DFA0A04FC94B}">
              <ma14:wrappingTextBoxFlag xmlns:ma14="http://schemas.microsoft.com/office/mac/drawingml/2011/main" val="1"/>
            </a:ext>
          </a:extLst>
        </p:spPr>
        <p:txBody>
          <a:bodyPr lIns="0" tIns="0" rIns="0" bIns="0">
            <a:spAutoFit/>
          </a:bodyPr>
          <a:lstStyle/>
          <a:p>
            <a:pPr lvl="0" algn="ctr">
              <a:defRPr sz="1800"/>
            </a:pPr>
            <a:r>
              <a:rPr sz="2800">
                <a:solidFill>
                  <a:srgbClr val="FFFFFF"/>
                </a:solidFill>
                <a:latin typeface="Arial"/>
                <a:ea typeface="Arial"/>
                <a:cs typeface="Arial"/>
                <a:sym typeface="Arial"/>
              </a:rPr>
              <a:t>Check your PPO</a:t>
            </a:r>
            <a:r>
              <a:rPr baseline="-25000" sz="2800">
                <a:solidFill>
                  <a:srgbClr val="FFFFFF"/>
                </a:solidFill>
                <a:latin typeface="Arial"/>
                <a:ea typeface="Arial"/>
                <a:cs typeface="Arial"/>
                <a:sym typeface="Arial"/>
              </a:rPr>
              <a:t>2</a:t>
            </a:r>
            <a:r>
              <a:rPr sz="2800">
                <a:solidFill>
                  <a:srgbClr val="FFFFFF"/>
                </a:solidFill>
                <a:latin typeface="Arial"/>
                <a:ea typeface="Arial"/>
                <a:cs typeface="Arial"/>
                <a:sym typeface="Arial"/>
              </a:rPr>
              <a:t> once every minute!</a:t>
            </a:r>
          </a:p>
        </p:txBody>
      </p:sp>
      <p:pic>
        <p:nvPicPr>
          <p:cNvPr id="257" name="image.png"/>
          <p:cNvPicPr/>
          <p:nvPr/>
        </p:nvPicPr>
        <p:blipFill>
          <a:blip r:embed="rId2">
            <a:extLst/>
          </a:blip>
          <a:stretch>
            <a:fillRect/>
          </a:stretch>
        </p:blipFill>
        <p:spPr>
          <a:xfrm>
            <a:off x="392112" y="5557837"/>
            <a:ext cx="771526" cy="738188"/>
          </a:xfrm>
          <a:prstGeom prst="rect">
            <a:avLst/>
          </a:prstGeom>
          <a:ln w="12700">
            <a:miter lim="400000"/>
          </a:ln>
        </p:spPr>
      </p:pic>
    </p:spTree>
  </p:cSld>
  <p:clrMapOvr>
    <a:masterClrMapping/>
  </p:clrMapOvr>
  <p:transitio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9" name="Shape 259"/>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Cylinder Considerations</a:t>
            </a:r>
          </a:p>
        </p:txBody>
      </p:sp>
      <p:sp>
        <p:nvSpPr>
          <p:cNvPr id="260" name="Shape 260"/>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BCD &amp; drysuit inflation gas will affect Rebreather duration</a:t>
            </a:r>
            <a:endParaRPr sz="2800"/>
          </a:p>
          <a:p>
            <a:pPr lvl="0">
              <a:buChar char="▪"/>
              <a:defRPr sz="1800"/>
            </a:pPr>
            <a:r>
              <a:rPr sz="2800"/>
              <a:t>Diluent used primarily during descents</a:t>
            </a:r>
            <a:endParaRPr sz="2800"/>
          </a:p>
          <a:p>
            <a:pPr lvl="0">
              <a:buChar char="▪"/>
              <a:defRPr sz="1800"/>
            </a:pPr>
            <a:r>
              <a:rPr sz="2800"/>
              <a:t>Oxygen is more likely to limit dive duration</a:t>
            </a:r>
          </a:p>
        </p:txBody>
      </p:sp>
      <p:sp>
        <p:nvSpPr>
          <p:cNvPr id="261" name="Shape 261"/>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42</a:t>
            </a:r>
          </a:p>
        </p:txBody>
      </p:sp>
      <p:pic>
        <p:nvPicPr>
          <p:cNvPr id="262" name="X-CCR in Dos Pisos.jpg"/>
          <p:cNvPicPr/>
          <p:nvPr/>
        </p:nvPicPr>
        <p:blipFill>
          <a:blip r:embed="rId2">
            <a:extLst/>
          </a:blip>
          <a:stretch>
            <a:fillRect/>
          </a:stretch>
        </p:blipFill>
        <p:spPr>
          <a:xfrm>
            <a:off x="2148751" y="3413212"/>
            <a:ext cx="4597261" cy="3067031"/>
          </a:xfrm>
          <a:prstGeom prst="rect">
            <a:avLst/>
          </a:prstGeom>
          <a:ln w="12700">
            <a:miter lim="400000"/>
          </a:ln>
        </p:spPr>
      </p:pic>
    </p:spTree>
  </p:cSld>
  <p:clrMapOvr>
    <a:masterClrMapping/>
  </p:clrMapOvr>
  <p:transitio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4" name="Shape 264"/>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The Counterlung</a:t>
            </a:r>
          </a:p>
        </p:txBody>
      </p:sp>
      <p:sp>
        <p:nvSpPr>
          <p:cNvPr id="265" name="Shape 265"/>
          <p:cNvSpPr/>
          <p:nvPr>
            <p:ph type="body" idx="4294967295"/>
          </p:nvPr>
        </p:nvSpPr>
        <p:spPr>
          <a:xfrm>
            <a:off x="404812" y="1627187"/>
            <a:ext cx="5619056" cy="4745038"/>
          </a:xfrm>
          <a:prstGeom prst="rect">
            <a:avLst/>
          </a:prstGeom>
        </p:spPr>
        <p:txBody>
          <a:bodyPr lIns="0" tIns="0" rIns="0" bIns="0">
            <a:normAutofit fontScale="100000" lnSpcReduction="0"/>
          </a:bodyPr>
          <a:lstStyle/>
          <a:p>
            <a:pPr lvl="0">
              <a:buChar char="▪"/>
              <a:defRPr sz="1800"/>
            </a:pPr>
            <a:r>
              <a:rPr sz="2400"/>
              <a:t>Necessary for free breathing</a:t>
            </a:r>
            <a:endParaRPr sz="2400"/>
          </a:p>
          <a:p>
            <a:pPr lvl="1" marL="739775" indent="-285750">
              <a:spcBef>
                <a:spcPts val="500"/>
              </a:spcBef>
              <a:buClr>
                <a:srgbClr val="FF0000"/>
              </a:buClr>
              <a:defRPr sz="1800"/>
            </a:pPr>
            <a:r>
              <a:rPr sz="2400"/>
              <a:t>Empty bottle vs. paper bag</a:t>
            </a:r>
            <a:endParaRPr sz="2400"/>
          </a:p>
          <a:p>
            <a:pPr lvl="0">
              <a:buChar char="▪"/>
              <a:defRPr sz="1800"/>
            </a:pPr>
            <a:r>
              <a:rPr sz="2400"/>
              <a:t>Constant Buoyancy</a:t>
            </a:r>
            <a:endParaRPr sz="2400"/>
          </a:p>
          <a:p>
            <a:pPr lvl="1" marL="739775" indent="-285750">
              <a:spcBef>
                <a:spcPts val="500"/>
              </a:spcBef>
              <a:buClr>
                <a:srgbClr val="FF0000"/>
              </a:buClr>
              <a:defRPr sz="1800"/>
            </a:pPr>
            <a:r>
              <a:rPr sz="2400"/>
              <a:t>Exhale: lung volume decreased &amp; bag volume increases</a:t>
            </a:r>
            <a:endParaRPr sz="2400"/>
          </a:p>
          <a:p>
            <a:pPr lvl="1" marL="739775" indent="-285750">
              <a:spcBef>
                <a:spcPts val="500"/>
              </a:spcBef>
              <a:buClr>
                <a:srgbClr val="FF0000"/>
              </a:buClr>
              <a:defRPr sz="1800"/>
            </a:pPr>
            <a:r>
              <a:rPr sz="2400"/>
              <a:t>Inhale: lung volume increases &amp; bag volume decreases</a:t>
            </a:r>
            <a:endParaRPr sz="2400"/>
          </a:p>
          <a:p>
            <a:pPr lvl="1" marL="739775" indent="-285750">
              <a:spcBef>
                <a:spcPts val="500"/>
              </a:spcBef>
              <a:buClr>
                <a:srgbClr val="FF0000"/>
              </a:buClr>
              <a:defRPr sz="1800"/>
            </a:pPr>
            <a:r>
              <a:rPr sz="2400"/>
              <a:t>Compare to Open Circuit Scuba</a:t>
            </a:r>
            <a:endParaRPr sz="2400"/>
          </a:p>
          <a:p>
            <a:pPr lvl="0">
              <a:buChar char="▪"/>
              <a:defRPr sz="1800"/>
            </a:pPr>
            <a:r>
              <a:rPr sz="2400"/>
              <a:t>Position to minimize pressure differential between lungs and counterlung</a:t>
            </a:r>
          </a:p>
        </p:txBody>
      </p:sp>
      <p:sp>
        <p:nvSpPr>
          <p:cNvPr id="266" name="Shape 266"/>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43</a:t>
            </a:r>
          </a:p>
        </p:txBody>
      </p:sp>
      <p:pic>
        <p:nvPicPr>
          <p:cNvPr id="267" name="FM-CL F.png"/>
          <p:cNvPicPr/>
          <p:nvPr/>
        </p:nvPicPr>
        <p:blipFill>
          <a:blip r:embed="rId2">
            <a:extLst/>
          </a:blip>
          <a:stretch>
            <a:fillRect/>
          </a:stretch>
        </p:blipFill>
        <p:spPr>
          <a:xfrm>
            <a:off x="5975526" y="1609880"/>
            <a:ext cx="2953955" cy="2499790"/>
          </a:xfrm>
          <a:prstGeom prst="rect">
            <a:avLst/>
          </a:prstGeom>
          <a:ln w="12700">
            <a:miter lim="400000"/>
          </a:ln>
        </p:spPr>
      </p:pic>
    </p:spTree>
  </p:cSld>
  <p:clrMapOvr>
    <a:masterClrMapping/>
  </p:clrMapOvr>
  <p:transitio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9" name="Shape 269"/>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Hydrostatic Effect</a:t>
            </a:r>
          </a:p>
        </p:txBody>
      </p:sp>
      <p:sp>
        <p:nvSpPr>
          <p:cNvPr id="270" name="Shape 270"/>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Chest mounted bag - diver horizontal</a:t>
            </a:r>
            <a:endParaRPr sz="2800"/>
          </a:p>
          <a:p>
            <a:pPr lvl="1" marL="717794" indent="-263769">
              <a:spcBef>
                <a:spcPts val="500"/>
              </a:spcBef>
              <a:buClr>
                <a:srgbClr val="FF0000"/>
              </a:buClr>
              <a:defRPr sz="1800"/>
            </a:pPr>
            <a:r>
              <a:rPr sz="2400"/>
              <a:t>Inhale less effort</a:t>
            </a:r>
            <a:endParaRPr sz="2400"/>
          </a:p>
          <a:p>
            <a:pPr lvl="1" marL="717794" indent="-263769">
              <a:spcBef>
                <a:spcPts val="500"/>
              </a:spcBef>
              <a:buClr>
                <a:srgbClr val="FF0000"/>
              </a:buClr>
              <a:defRPr sz="1800"/>
            </a:pPr>
            <a:r>
              <a:rPr sz="2400"/>
              <a:t>Exhale more effort</a:t>
            </a:r>
            <a:endParaRPr sz="2400"/>
          </a:p>
          <a:p>
            <a:pPr lvl="0">
              <a:buChar char="▪"/>
              <a:defRPr sz="1800"/>
            </a:pPr>
            <a:r>
              <a:rPr sz="2800"/>
              <a:t>Back mounted bag - diver horizontal</a:t>
            </a:r>
            <a:endParaRPr sz="2800"/>
          </a:p>
          <a:p>
            <a:pPr lvl="1" marL="717794" indent="-263769">
              <a:spcBef>
                <a:spcPts val="500"/>
              </a:spcBef>
              <a:buClr>
                <a:srgbClr val="FF0000"/>
              </a:buClr>
              <a:defRPr sz="1800"/>
            </a:pPr>
            <a:r>
              <a:rPr sz="2400"/>
              <a:t>Inhale more effort</a:t>
            </a:r>
            <a:endParaRPr sz="2400"/>
          </a:p>
          <a:p>
            <a:pPr lvl="1" marL="717794" indent="-263769">
              <a:spcBef>
                <a:spcPts val="500"/>
              </a:spcBef>
              <a:buClr>
                <a:srgbClr val="FF0000"/>
              </a:buClr>
              <a:defRPr sz="1800"/>
            </a:pPr>
            <a:r>
              <a:rPr sz="2400"/>
              <a:t>Exhale less effort</a:t>
            </a:r>
            <a:endParaRPr sz="2400"/>
          </a:p>
          <a:p>
            <a:pPr lvl="0">
              <a:buChar char="▪"/>
              <a:defRPr sz="1800"/>
            </a:pPr>
            <a:r>
              <a:rPr sz="2800"/>
              <a:t>Shoulder mounted bags - most positions</a:t>
            </a:r>
            <a:endParaRPr sz="2800"/>
          </a:p>
          <a:p>
            <a:pPr lvl="1" marL="717794" indent="-263769">
              <a:spcBef>
                <a:spcPts val="500"/>
              </a:spcBef>
              <a:buClr>
                <a:srgbClr val="FF0000"/>
              </a:buClr>
              <a:defRPr sz="1800"/>
            </a:pPr>
            <a:r>
              <a:rPr sz="2400"/>
              <a:t>Inhale &amp; exhale equal effort</a:t>
            </a:r>
          </a:p>
        </p:txBody>
      </p:sp>
      <p:sp>
        <p:nvSpPr>
          <p:cNvPr id="271" name="Shape 271"/>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44</a:t>
            </a:r>
          </a:p>
        </p:txBody>
      </p:sp>
    </p:spTree>
  </p:cSld>
  <p:clrMapOvr>
    <a:masterClrMapping/>
  </p:clrMapOvr>
  <p:transitio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3" name="Shape 273"/>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Breathing Loop</a:t>
            </a:r>
          </a:p>
        </p:txBody>
      </p:sp>
      <p:sp>
        <p:nvSpPr>
          <p:cNvPr id="274" name="Shape 274"/>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Scrubber for CO</a:t>
            </a:r>
            <a:r>
              <a:rPr baseline="-25000" sz="2800"/>
              <a:t>2</a:t>
            </a:r>
            <a:r>
              <a:rPr sz="2800"/>
              <a:t> Removal</a:t>
            </a:r>
            <a:endParaRPr sz="2800"/>
          </a:p>
          <a:p>
            <a:pPr lvl="1" marL="717794" indent="-263769">
              <a:spcBef>
                <a:spcPts val="500"/>
              </a:spcBef>
              <a:buClr>
                <a:srgbClr val="FF0000"/>
              </a:buClr>
              <a:defRPr sz="1800"/>
            </a:pPr>
            <a:r>
              <a:rPr sz="2400"/>
              <a:t>Exhaled gas passes through this for </a:t>
            </a:r>
            <a:r>
              <a:rPr sz="2400"/>
              <a:t>“</a:t>
            </a:r>
            <a:r>
              <a:rPr sz="2400"/>
              <a:t>filtering effect</a:t>
            </a:r>
            <a:r>
              <a:rPr sz="2400"/>
              <a:t>”</a:t>
            </a:r>
            <a:endParaRPr sz="2400"/>
          </a:p>
          <a:p>
            <a:pPr lvl="1" marL="717794" indent="-263769">
              <a:spcBef>
                <a:spcPts val="500"/>
              </a:spcBef>
              <a:buClr>
                <a:srgbClr val="FF0000"/>
              </a:buClr>
              <a:defRPr sz="1800"/>
            </a:pPr>
            <a:r>
              <a:rPr sz="2400"/>
              <a:t>Efficiency and work of breathing is related to size / types of granules</a:t>
            </a:r>
            <a:endParaRPr sz="2400"/>
          </a:p>
          <a:p>
            <a:pPr lvl="1" marL="717794" indent="-263769">
              <a:spcBef>
                <a:spcPts val="500"/>
              </a:spcBef>
              <a:buClr>
                <a:srgbClr val="FF0000"/>
              </a:buClr>
              <a:defRPr sz="1800"/>
            </a:pPr>
            <a:r>
              <a:rPr sz="2400"/>
              <a:t>Temperature sensitive</a:t>
            </a:r>
            <a:endParaRPr sz="2400"/>
          </a:p>
          <a:p>
            <a:pPr lvl="1" marL="717794" indent="-263769">
              <a:spcBef>
                <a:spcPts val="500"/>
              </a:spcBef>
              <a:buClr>
                <a:srgbClr val="FF0000"/>
              </a:buClr>
              <a:defRPr sz="1800"/>
            </a:pPr>
            <a:r>
              <a:rPr sz="2400"/>
              <a:t>Design also effects the efficiency</a:t>
            </a:r>
          </a:p>
        </p:txBody>
      </p:sp>
      <p:sp>
        <p:nvSpPr>
          <p:cNvPr id="275" name="Shape 275"/>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45</a:t>
            </a:r>
          </a:p>
        </p:txBody>
      </p:sp>
    </p:spTree>
  </p:cSld>
  <p:clrMapOvr>
    <a:masterClrMapping/>
  </p:clrMapOvr>
  <p:transitio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7" name="Shape 277"/>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Absorbent Canister Design</a:t>
            </a:r>
          </a:p>
        </p:txBody>
      </p:sp>
      <p:sp>
        <p:nvSpPr>
          <p:cNvPr id="278" name="Shape 278"/>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Gas exposed to sufficient surface area of absorbent to remove CO</a:t>
            </a:r>
            <a:r>
              <a:rPr baseline="-25000" sz="2800"/>
              <a:t>2</a:t>
            </a:r>
            <a:endParaRPr baseline="-25000" sz="2800"/>
          </a:p>
          <a:p>
            <a:pPr lvl="0">
              <a:buChar char="▪"/>
              <a:defRPr sz="1800"/>
            </a:pPr>
            <a:r>
              <a:rPr sz="2800"/>
              <a:t>Gas flow rate across absorbent sufficient time (dwell time) for chemical removal of CO</a:t>
            </a:r>
            <a:r>
              <a:rPr baseline="-25000" sz="2800"/>
              <a:t>2</a:t>
            </a:r>
            <a:endParaRPr baseline="-25000" sz="2800"/>
          </a:p>
          <a:p>
            <a:pPr lvl="0">
              <a:buChar char="▪"/>
              <a:defRPr sz="1800"/>
            </a:pPr>
            <a:r>
              <a:rPr sz="2800"/>
              <a:t>Simple &amp; correct packing to prevent </a:t>
            </a:r>
            <a:r>
              <a:rPr sz="2800"/>
              <a:t>‘</a:t>
            </a:r>
            <a:r>
              <a:rPr sz="2800"/>
              <a:t>channeling</a:t>
            </a:r>
            <a:r>
              <a:rPr sz="2800"/>
              <a:t>’</a:t>
            </a:r>
            <a:r>
              <a:rPr sz="2800"/>
              <a:t> of absorbent</a:t>
            </a:r>
            <a:endParaRPr sz="2800"/>
          </a:p>
          <a:p>
            <a:pPr lvl="0">
              <a:buChar char="▪"/>
              <a:defRPr sz="1800"/>
            </a:pPr>
            <a:r>
              <a:rPr sz="2800"/>
              <a:t>Prevent excess moisture from reaching absorbent</a:t>
            </a:r>
          </a:p>
        </p:txBody>
      </p:sp>
      <p:sp>
        <p:nvSpPr>
          <p:cNvPr id="279" name="Shape 279"/>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46</a:t>
            </a:r>
          </a:p>
        </p:txBody>
      </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 name="Shape 49"/>
          <p:cNvSpPr/>
          <p:nvPr>
            <p:ph type="title" idx="4294967295"/>
          </p:nvPr>
        </p:nvSpPr>
        <p:spPr>
          <a:prstGeom prst="rect">
            <a:avLst/>
          </a:prstGeom>
        </p:spPr>
        <p:txBody>
          <a:bodyPr lIns="46037" tIns="46037" rIns="46037" bIns="46037" anchor="ctr">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Housekeeping</a:t>
            </a:r>
          </a:p>
        </p:txBody>
      </p:sp>
      <p:sp>
        <p:nvSpPr>
          <p:cNvPr id="50" name="Shape 50"/>
          <p:cNvSpPr/>
          <p:nvPr>
            <p:ph type="body" idx="4294967295"/>
          </p:nvPr>
        </p:nvSpPr>
        <p:spPr>
          <a:xfrm>
            <a:off x="404812" y="1433512"/>
            <a:ext cx="8281988" cy="4745038"/>
          </a:xfrm>
          <a:prstGeom prst="rect">
            <a:avLst/>
          </a:prstGeom>
        </p:spPr>
        <p:txBody>
          <a:bodyPr lIns="46037" tIns="46037" rIns="46037" bIns="46037">
            <a:normAutofit fontScale="100000" lnSpcReduction="0"/>
          </a:bodyPr>
          <a:lstStyle/>
          <a:p>
            <a:pPr lvl="0">
              <a:lnSpc>
                <a:spcPct val="90000"/>
              </a:lnSpc>
              <a:buClr>
                <a:srgbClr val="FF0000"/>
              </a:buClr>
              <a:buChar char="▪"/>
              <a:defRPr sz="1800"/>
            </a:pPr>
            <a:r>
              <a:rPr sz="2800">
                <a:solidFill>
                  <a:srgbClr val="FF0000"/>
                </a:solidFill>
                <a:latin typeface="Arial Rounded MT Bold"/>
                <a:ea typeface="Arial Rounded MT Bold"/>
                <a:cs typeface="Arial Rounded MT Bold"/>
                <a:sym typeface="Arial Rounded MT Bold"/>
              </a:rPr>
              <a:t>Safety</a:t>
            </a:r>
            <a:endParaRPr sz="2800">
              <a:solidFill>
                <a:srgbClr val="FF0000"/>
              </a:solidFill>
              <a:latin typeface="Arial Rounded MT Bold"/>
              <a:ea typeface="Arial Rounded MT Bold"/>
              <a:cs typeface="Arial Rounded MT Bold"/>
              <a:sym typeface="Arial Rounded MT Bold"/>
            </a:endParaRPr>
          </a:p>
          <a:p>
            <a:pPr lvl="1" marL="717794" indent="-263769">
              <a:lnSpc>
                <a:spcPct val="90000"/>
              </a:lnSpc>
              <a:spcBef>
                <a:spcPts val="500"/>
              </a:spcBef>
              <a:buClr>
                <a:srgbClr val="FF0000"/>
              </a:buClr>
              <a:defRPr sz="1800"/>
            </a:pPr>
            <a:r>
              <a:rPr sz="2400">
                <a:solidFill>
                  <a:srgbClr val="FF0000"/>
                </a:solidFill>
                <a:latin typeface="Arial Rounded MT Bold"/>
                <a:ea typeface="Arial Rounded MT Bold"/>
                <a:cs typeface="Arial Rounded MT Bold"/>
                <a:sym typeface="Arial Rounded MT Bold"/>
              </a:rPr>
              <a:t>Building exits / emergency plans</a:t>
            </a:r>
            <a:endParaRPr sz="2400">
              <a:solidFill>
                <a:srgbClr val="FF0000"/>
              </a:solidFill>
              <a:latin typeface="Arial Rounded MT Bold"/>
              <a:ea typeface="Arial Rounded MT Bold"/>
              <a:cs typeface="Arial Rounded MT Bold"/>
              <a:sym typeface="Arial Rounded MT Bold"/>
            </a:endParaRPr>
          </a:p>
          <a:p>
            <a:pPr lvl="0">
              <a:lnSpc>
                <a:spcPct val="90000"/>
              </a:lnSpc>
              <a:buClr>
                <a:srgbClr val="FF0000"/>
              </a:buClr>
              <a:buChar char="▪"/>
              <a:defRPr sz="1800"/>
            </a:pPr>
            <a:r>
              <a:rPr sz="2800">
                <a:solidFill>
                  <a:srgbClr val="FF0000"/>
                </a:solidFill>
                <a:latin typeface="Arial Rounded MT Bold"/>
                <a:ea typeface="Arial Rounded MT Bold"/>
                <a:cs typeface="Arial Rounded MT Bold"/>
                <a:sym typeface="Arial Rounded MT Bold"/>
              </a:rPr>
              <a:t>Location of rest rooms</a:t>
            </a:r>
            <a:endParaRPr sz="2800">
              <a:solidFill>
                <a:srgbClr val="FF0000"/>
              </a:solidFill>
              <a:latin typeface="Arial Rounded MT Bold"/>
              <a:ea typeface="Arial Rounded MT Bold"/>
              <a:cs typeface="Arial Rounded MT Bold"/>
              <a:sym typeface="Arial Rounded MT Bold"/>
            </a:endParaRPr>
          </a:p>
          <a:p>
            <a:pPr lvl="0">
              <a:lnSpc>
                <a:spcPct val="90000"/>
              </a:lnSpc>
              <a:buClr>
                <a:srgbClr val="FF0000"/>
              </a:buClr>
              <a:buChar char="▪"/>
              <a:defRPr sz="1800"/>
            </a:pPr>
            <a:r>
              <a:rPr sz="2800">
                <a:solidFill>
                  <a:srgbClr val="FF0000"/>
                </a:solidFill>
                <a:latin typeface="Arial Rounded MT Bold"/>
                <a:ea typeface="Arial Rounded MT Bold"/>
                <a:cs typeface="Arial Rounded MT Bold"/>
                <a:sym typeface="Arial Rounded MT Bold"/>
              </a:rPr>
              <a:t>Parking</a:t>
            </a:r>
            <a:endParaRPr sz="2800">
              <a:solidFill>
                <a:srgbClr val="FF0000"/>
              </a:solidFill>
              <a:latin typeface="Arial Rounded MT Bold"/>
              <a:ea typeface="Arial Rounded MT Bold"/>
              <a:cs typeface="Arial Rounded MT Bold"/>
              <a:sym typeface="Arial Rounded MT Bold"/>
            </a:endParaRPr>
          </a:p>
          <a:p>
            <a:pPr lvl="0">
              <a:lnSpc>
                <a:spcPct val="90000"/>
              </a:lnSpc>
              <a:buClr>
                <a:srgbClr val="FF0000"/>
              </a:buClr>
              <a:buChar char="▪"/>
              <a:defRPr sz="1800"/>
            </a:pPr>
            <a:r>
              <a:rPr sz="2800">
                <a:solidFill>
                  <a:srgbClr val="FF0000"/>
                </a:solidFill>
                <a:latin typeface="Arial Rounded MT Bold"/>
                <a:ea typeface="Arial Rounded MT Bold"/>
                <a:cs typeface="Arial Rounded MT Bold"/>
                <a:sym typeface="Arial Rounded MT Bold"/>
              </a:rPr>
              <a:t>Liability releases</a:t>
            </a:r>
            <a:endParaRPr sz="2800">
              <a:solidFill>
                <a:srgbClr val="FF0000"/>
              </a:solidFill>
              <a:latin typeface="Arial Rounded MT Bold"/>
              <a:ea typeface="Arial Rounded MT Bold"/>
              <a:cs typeface="Arial Rounded MT Bold"/>
              <a:sym typeface="Arial Rounded MT Bold"/>
            </a:endParaRPr>
          </a:p>
          <a:p>
            <a:pPr lvl="0">
              <a:lnSpc>
                <a:spcPct val="90000"/>
              </a:lnSpc>
              <a:buClr>
                <a:srgbClr val="FF0000"/>
              </a:buClr>
              <a:buChar char="▪"/>
              <a:defRPr sz="1800"/>
            </a:pPr>
            <a:r>
              <a:rPr sz="2800">
                <a:solidFill>
                  <a:srgbClr val="FF0000"/>
                </a:solidFill>
                <a:latin typeface="Arial Rounded MT Bold"/>
                <a:ea typeface="Arial Rounded MT Bold"/>
                <a:cs typeface="Arial Rounded MT Bold"/>
                <a:sym typeface="Arial Rounded MT Bold"/>
              </a:rPr>
              <a:t>Medical Eligibility Forms</a:t>
            </a:r>
            <a:endParaRPr sz="2800">
              <a:solidFill>
                <a:srgbClr val="FF0000"/>
              </a:solidFill>
              <a:latin typeface="Arial Rounded MT Bold"/>
              <a:ea typeface="Arial Rounded MT Bold"/>
              <a:cs typeface="Arial Rounded MT Bold"/>
              <a:sym typeface="Arial Rounded MT Bold"/>
            </a:endParaRPr>
          </a:p>
          <a:p>
            <a:pPr lvl="0">
              <a:lnSpc>
                <a:spcPct val="90000"/>
              </a:lnSpc>
              <a:buClr>
                <a:srgbClr val="FF0000"/>
              </a:buClr>
              <a:buChar char="▪"/>
              <a:defRPr sz="1800"/>
            </a:pPr>
            <a:r>
              <a:rPr sz="2800">
                <a:solidFill>
                  <a:srgbClr val="FF0000"/>
                </a:solidFill>
                <a:latin typeface="Arial Rounded MT Bold"/>
                <a:ea typeface="Arial Rounded MT Bold"/>
                <a:cs typeface="Arial Rounded MT Bold"/>
                <a:sym typeface="Arial Rounded MT Bold"/>
              </a:rPr>
              <a:t>IANTD membership (optional)</a:t>
            </a:r>
            <a:endParaRPr sz="2800">
              <a:solidFill>
                <a:srgbClr val="FF0000"/>
              </a:solidFill>
              <a:latin typeface="Arial Rounded MT Bold"/>
              <a:ea typeface="Arial Rounded MT Bold"/>
              <a:cs typeface="Arial Rounded MT Bold"/>
              <a:sym typeface="Arial Rounded MT Bold"/>
            </a:endParaRPr>
          </a:p>
          <a:p>
            <a:pPr lvl="0">
              <a:lnSpc>
                <a:spcPct val="90000"/>
              </a:lnSpc>
              <a:buClr>
                <a:srgbClr val="FF0000"/>
              </a:buClr>
              <a:buChar char="▪"/>
              <a:defRPr sz="1800"/>
            </a:pPr>
            <a:r>
              <a:rPr sz="2800">
                <a:solidFill>
                  <a:srgbClr val="FF0000"/>
                </a:solidFill>
                <a:latin typeface="Arial Rounded MT Bold"/>
                <a:ea typeface="Arial Rounded MT Bold"/>
                <a:cs typeface="Arial Rounded MT Bold"/>
                <a:sym typeface="Arial Rounded MT Bold"/>
              </a:rPr>
              <a:t>Course fees</a:t>
            </a:r>
            <a:endParaRPr sz="2800">
              <a:solidFill>
                <a:srgbClr val="FF0000"/>
              </a:solidFill>
              <a:latin typeface="Arial Rounded MT Bold"/>
              <a:ea typeface="Arial Rounded MT Bold"/>
              <a:cs typeface="Arial Rounded MT Bold"/>
              <a:sym typeface="Arial Rounded MT Bold"/>
            </a:endParaRPr>
          </a:p>
          <a:p>
            <a:pPr lvl="0">
              <a:lnSpc>
                <a:spcPct val="90000"/>
              </a:lnSpc>
              <a:buClr>
                <a:srgbClr val="FF0000"/>
              </a:buClr>
              <a:buChar char="▪"/>
              <a:defRPr sz="1800"/>
            </a:pPr>
            <a:r>
              <a:rPr sz="2800">
                <a:solidFill>
                  <a:srgbClr val="FF0000"/>
                </a:solidFill>
                <a:latin typeface="Arial Rounded MT Bold"/>
                <a:ea typeface="Arial Rounded MT Bold"/>
                <a:cs typeface="Arial Rounded MT Bold"/>
                <a:sym typeface="Arial Rounded MT Bold"/>
              </a:rPr>
              <a:t>Cell phone - off please!</a:t>
            </a:r>
          </a:p>
        </p:txBody>
      </p:sp>
      <p:sp>
        <p:nvSpPr>
          <p:cNvPr id="51" name="Shape 51"/>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5</a:t>
            </a:r>
          </a:p>
        </p:txBody>
      </p:sp>
      <p:pic>
        <p:nvPicPr>
          <p:cNvPr id="52" name="MC900290958[1].pdf" descr="MC900290958[1]"/>
          <p:cNvPicPr/>
          <p:nvPr/>
        </p:nvPicPr>
        <p:blipFill>
          <a:blip r:embed="rId2">
            <a:extLst/>
          </a:blip>
          <a:stretch>
            <a:fillRect/>
          </a:stretch>
        </p:blipFill>
        <p:spPr>
          <a:xfrm>
            <a:off x="6762750" y="2889250"/>
            <a:ext cx="1671638" cy="1558925"/>
          </a:xfrm>
          <a:prstGeom prst="rect">
            <a:avLst/>
          </a:prstGeom>
          <a:ln w="12700">
            <a:miter lim="400000"/>
          </a:ln>
        </p:spPr>
      </p:pic>
    </p:spTree>
  </p:cSld>
  <p:clrMapOvr>
    <a:masterClrMapping/>
  </p:clrMapOvr>
  <p:transitio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1" name="Shape 281"/>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Absorbent Canister</a:t>
            </a:r>
          </a:p>
        </p:txBody>
      </p:sp>
      <p:sp>
        <p:nvSpPr>
          <p:cNvPr id="282" name="Shape 282"/>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Flow System – Radial scrubber</a:t>
            </a:r>
            <a:endParaRPr sz="2800"/>
          </a:p>
          <a:p>
            <a:pPr lvl="1" marL="739775" indent="-285750">
              <a:spcBef>
                <a:spcPts val="600"/>
              </a:spcBef>
              <a:buClr>
                <a:srgbClr val="FF0000"/>
              </a:buClr>
              <a:defRPr sz="1800"/>
            </a:pPr>
            <a:endParaRPr sz="2400"/>
          </a:p>
          <a:p>
            <a:pPr lvl="1" marL="739775" indent="-285750">
              <a:spcBef>
                <a:spcPts val="600"/>
              </a:spcBef>
              <a:buClr>
                <a:srgbClr val="FF0000"/>
              </a:buClr>
              <a:defRPr sz="1800"/>
            </a:pPr>
            <a:endParaRPr sz="2400"/>
          </a:p>
          <a:p>
            <a:pPr lvl="1" marL="739775" indent="-285750">
              <a:spcBef>
                <a:spcPts val="600"/>
              </a:spcBef>
              <a:buClr>
                <a:srgbClr val="FF0000"/>
              </a:buClr>
              <a:defRPr sz="1800"/>
            </a:pPr>
            <a:endParaRPr sz="2400"/>
          </a:p>
          <a:p>
            <a:pPr lvl="0" marL="342900" indent="-274637">
              <a:buSzTx/>
              <a:buNone/>
              <a:defRPr sz="1800"/>
            </a:pPr>
            <a:r>
              <a:rPr sz="2800">
                <a:solidFill>
                  <a:srgbClr val="CC9900"/>
                </a:solidFill>
              </a:rPr>
              <a:t>	    </a:t>
            </a:r>
          </a:p>
        </p:txBody>
      </p:sp>
      <p:sp>
        <p:nvSpPr>
          <p:cNvPr id="283" name="Shape 283"/>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47</a:t>
            </a:r>
          </a:p>
        </p:txBody>
      </p:sp>
      <p:pic>
        <p:nvPicPr>
          <p:cNvPr id="284" name="Scrubber Flow.png"/>
          <p:cNvPicPr/>
          <p:nvPr/>
        </p:nvPicPr>
        <p:blipFill>
          <a:blip r:embed="rId2">
            <a:extLst/>
          </a:blip>
          <a:stretch>
            <a:fillRect/>
          </a:stretch>
        </p:blipFill>
        <p:spPr>
          <a:xfrm>
            <a:off x="1172932" y="2024300"/>
            <a:ext cx="2314916" cy="4376004"/>
          </a:xfrm>
          <a:prstGeom prst="rect">
            <a:avLst/>
          </a:prstGeom>
          <a:ln w="12700">
            <a:miter lim="400000"/>
          </a:ln>
        </p:spPr>
      </p:pic>
      <p:pic>
        <p:nvPicPr>
          <p:cNvPr id="285" name="Scrubber R.png"/>
          <p:cNvPicPr/>
          <p:nvPr/>
        </p:nvPicPr>
        <p:blipFill>
          <a:blip r:embed="rId3">
            <a:extLst/>
          </a:blip>
          <a:stretch>
            <a:fillRect/>
          </a:stretch>
        </p:blipFill>
        <p:spPr>
          <a:xfrm>
            <a:off x="4900601" y="2132002"/>
            <a:ext cx="2314917" cy="4228692"/>
          </a:xfrm>
          <a:prstGeom prst="rect">
            <a:avLst/>
          </a:prstGeom>
          <a:ln w="12700">
            <a:miter lim="400000"/>
          </a:ln>
        </p:spPr>
      </p:pic>
    </p:spTree>
  </p:cSld>
  <p:clrMapOvr>
    <a:masterClrMapping/>
  </p:clrMapOvr>
  <p:transitio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7" name="Shape 287"/>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Absorbent Types</a:t>
            </a:r>
          </a:p>
        </p:txBody>
      </p:sp>
      <p:sp>
        <p:nvSpPr>
          <p:cNvPr id="288" name="Shape 288"/>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lr>
                <a:srgbClr val="0066FF"/>
              </a:buClr>
              <a:buChar char="▪"/>
              <a:defRPr sz="1800"/>
            </a:pPr>
            <a:r>
              <a:rPr sz="2800">
                <a:solidFill>
                  <a:srgbClr val="0066FF"/>
                </a:solidFill>
                <a:effectLst>
                  <a:outerShdw sx="100000" sy="100000" kx="0" ky="0" algn="b" rotWithShape="0" blurRad="12700" dist="25400" dir="2700000">
                    <a:srgbClr val="000000"/>
                  </a:outerShdw>
                </a:effectLst>
              </a:rPr>
              <a:t>Barium Hydroxide</a:t>
            </a:r>
            <a:r>
              <a:rPr sz="2800">
                <a:solidFill>
                  <a:srgbClr val="0066FF"/>
                </a:solidFill>
              </a:rPr>
              <a:t> </a:t>
            </a:r>
            <a:r>
              <a:rPr sz="2800"/>
              <a:t>- the earliest form of absorbent used </a:t>
            </a:r>
            <a:endParaRPr sz="2800"/>
          </a:p>
          <a:p>
            <a:pPr lvl="0">
              <a:buClr>
                <a:srgbClr val="0066FF"/>
              </a:buClr>
              <a:buChar char="▪"/>
              <a:defRPr sz="1800"/>
            </a:pPr>
            <a:r>
              <a:rPr sz="2800">
                <a:solidFill>
                  <a:srgbClr val="0066FF"/>
                </a:solidFill>
                <a:effectLst>
                  <a:outerShdw sx="100000" sy="100000" kx="0" ky="0" algn="b" rotWithShape="0" blurRad="12700" dist="25400" dir="2700000">
                    <a:srgbClr val="000000"/>
                  </a:outerShdw>
                </a:effectLst>
              </a:rPr>
              <a:t>Lithium Hydroxide</a:t>
            </a:r>
            <a:r>
              <a:rPr sz="2800">
                <a:solidFill>
                  <a:srgbClr val="0066FF"/>
                </a:solidFill>
              </a:rPr>
              <a:t> </a:t>
            </a:r>
            <a:r>
              <a:rPr sz="2800"/>
              <a:t>- long lasting and efficient, but must be carefully handled and is expensive</a:t>
            </a:r>
            <a:endParaRPr sz="2800"/>
          </a:p>
          <a:p>
            <a:pPr lvl="0">
              <a:buClr>
                <a:srgbClr val="0066FF"/>
              </a:buClr>
              <a:buChar char="▪"/>
              <a:defRPr sz="1800"/>
            </a:pPr>
            <a:r>
              <a:rPr sz="2800">
                <a:solidFill>
                  <a:srgbClr val="0066FF"/>
                </a:solidFill>
                <a:effectLst>
                  <a:outerShdw sx="100000" sy="100000" kx="0" ky="0" algn="b" rotWithShape="0" blurRad="12700" dist="25400" dir="2700000">
                    <a:srgbClr val="000000"/>
                  </a:outerShdw>
                </a:effectLst>
              </a:rPr>
              <a:t>Soda Lime</a:t>
            </a:r>
            <a:r>
              <a:rPr sz="2800">
                <a:solidFill>
                  <a:srgbClr val="0066FF"/>
                </a:solidFill>
              </a:rPr>
              <a:t> </a:t>
            </a:r>
            <a:r>
              <a:rPr sz="2800"/>
              <a:t>- a commonly used absorbent available under trade names such as Sofnolime™</a:t>
            </a:r>
          </a:p>
        </p:txBody>
      </p:sp>
      <p:sp>
        <p:nvSpPr>
          <p:cNvPr id="289" name="Shape 289"/>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48</a:t>
            </a:r>
          </a:p>
        </p:txBody>
      </p:sp>
      <p:sp>
        <p:nvSpPr>
          <p:cNvPr id="290" name="Shape 290"/>
          <p:cNvSpPr/>
          <p:nvPr/>
        </p:nvSpPr>
        <p:spPr>
          <a:xfrm>
            <a:off x="777875" y="5395912"/>
            <a:ext cx="7602538" cy="930708"/>
          </a:xfrm>
          <a:prstGeom prst="rect">
            <a:avLst/>
          </a:prstGeom>
          <a:solidFill>
            <a:srgbClr val="0070C0"/>
          </a:solidFill>
          <a:ln w="38100">
            <a:solidFill>
              <a:srgbClr val="FFFFFF"/>
            </a:solidFill>
            <a:round/>
          </a:ln>
          <a:effectLst>
            <a:outerShdw sx="100000" sy="100000" kx="0" ky="0" algn="b" rotWithShape="0" blurRad="63500" dist="101599" dir="2700000">
              <a:srgbClr val="808080">
                <a:alpha val="34997"/>
              </a:srgbClr>
            </a:outerShdw>
          </a:effectLst>
          <a:extLst>
            <a:ext uri="{C572A759-6A51-4108-AA02-DFA0A04FC94B}">
              <ma14:wrappingTextBoxFlag xmlns:ma14="http://schemas.microsoft.com/office/mac/drawingml/2011/main" val="1"/>
            </a:ext>
          </a:extLst>
        </p:spPr>
        <p:txBody>
          <a:bodyPr lIns="0" tIns="0" rIns="0" bIns="0">
            <a:spAutoFit/>
          </a:bodyPr>
          <a:lstStyle/>
          <a:p>
            <a:pPr lvl="0" algn="ctr">
              <a:defRPr sz="1800"/>
            </a:pPr>
            <a:r>
              <a:rPr sz="2800">
                <a:solidFill>
                  <a:srgbClr val="FFFFFF"/>
                </a:solidFill>
                <a:latin typeface="Arial"/>
                <a:ea typeface="Arial"/>
                <a:cs typeface="Arial"/>
                <a:sym typeface="Arial"/>
              </a:rPr>
              <a:t>All Absorbents will Produce a</a:t>
            </a:r>
            <a:endParaRPr sz="2800">
              <a:solidFill>
                <a:srgbClr val="FFFFFF"/>
              </a:solidFill>
              <a:latin typeface="Arial"/>
              <a:ea typeface="Arial"/>
              <a:cs typeface="Arial"/>
              <a:sym typeface="Arial"/>
            </a:endParaRPr>
          </a:p>
          <a:p>
            <a:pPr lvl="0" algn="ctr">
              <a:defRPr sz="1800"/>
            </a:pPr>
            <a:r>
              <a:rPr sz="2800">
                <a:solidFill>
                  <a:srgbClr val="FFFFFF"/>
                </a:solidFill>
                <a:latin typeface="Arial"/>
                <a:ea typeface="Arial"/>
                <a:cs typeface="Arial"/>
                <a:sym typeface="Arial"/>
              </a:rPr>
              <a:t>Caustic Solution When Mixed with Water!!!</a:t>
            </a:r>
          </a:p>
        </p:txBody>
      </p:sp>
      <p:pic>
        <p:nvPicPr>
          <p:cNvPr id="291" name="image.png"/>
          <p:cNvPicPr/>
          <p:nvPr/>
        </p:nvPicPr>
        <p:blipFill>
          <a:blip r:embed="rId2">
            <a:extLst/>
          </a:blip>
          <a:stretch>
            <a:fillRect/>
          </a:stretch>
        </p:blipFill>
        <p:spPr>
          <a:xfrm>
            <a:off x="392112" y="5257800"/>
            <a:ext cx="771526" cy="738188"/>
          </a:xfrm>
          <a:prstGeom prst="rect">
            <a:avLst/>
          </a:prstGeom>
          <a:ln w="12700">
            <a:miter lim="400000"/>
          </a:ln>
        </p:spPr>
      </p:pic>
    </p:spTree>
  </p:cSld>
  <p:clrMapOvr>
    <a:masterClrMapping/>
  </p:clrMapOvr>
  <p:transitio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3" name="Shape 293"/>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Carbon Dioxide Absorption</a:t>
            </a:r>
          </a:p>
        </p:txBody>
      </p:sp>
      <p:sp>
        <p:nvSpPr>
          <p:cNvPr id="294" name="Shape 294"/>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Typical diving grade soda lime absorbent</a:t>
            </a:r>
            <a:endParaRPr sz="2800"/>
          </a:p>
          <a:p>
            <a:pPr lvl="1" marL="717794" indent="-263769">
              <a:spcBef>
                <a:spcPts val="500"/>
              </a:spcBef>
              <a:buClr>
                <a:srgbClr val="FF0000"/>
              </a:buClr>
              <a:defRPr sz="1800"/>
            </a:pPr>
            <a:r>
              <a:rPr sz="2400"/>
              <a:t>94% Calcium Hydroxide [Ca(OH)2]</a:t>
            </a:r>
            <a:endParaRPr sz="2400"/>
          </a:p>
          <a:p>
            <a:pPr lvl="1" marL="717794" indent="-263769">
              <a:spcBef>
                <a:spcPts val="500"/>
              </a:spcBef>
              <a:buClr>
                <a:srgbClr val="FF0000"/>
              </a:buClr>
              <a:defRPr sz="1800"/>
            </a:pPr>
            <a:r>
              <a:rPr sz="2400"/>
              <a:t> 4% Sodium Hydroxide [NaOH]</a:t>
            </a:r>
            <a:endParaRPr sz="2400"/>
          </a:p>
          <a:p>
            <a:pPr lvl="1" marL="717794" indent="-263769">
              <a:spcBef>
                <a:spcPts val="500"/>
              </a:spcBef>
              <a:buClr>
                <a:srgbClr val="FF0000"/>
              </a:buClr>
              <a:defRPr sz="1800"/>
            </a:pPr>
            <a:r>
              <a:rPr sz="2400"/>
              <a:t>&lt;1% Silica (binding agent)</a:t>
            </a:r>
            <a:endParaRPr sz="2400"/>
          </a:p>
          <a:p>
            <a:pPr lvl="0">
              <a:buChar char="▪"/>
              <a:defRPr sz="1800"/>
            </a:pPr>
            <a:r>
              <a:rPr sz="2800"/>
              <a:t>Some types change color with use</a:t>
            </a:r>
            <a:endParaRPr sz="2800"/>
          </a:p>
          <a:p>
            <a:pPr lvl="0">
              <a:buChar char="▪"/>
              <a:defRPr sz="1800"/>
            </a:pPr>
            <a:r>
              <a:rPr sz="2800"/>
              <a:t>Slightly hydrated to ensure production of Carbonic Acid</a:t>
            </a:r>
          </a:p>
        </p:txBody>
      </p:sp>
      <p:sp>
        <p:nvSpPr>
          <p:cNvPr id="295" name="Shape 295"/>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49</a:t>
            </a:r>
          </a:p>
        </p:txBody>
      </p:sp>
    </p:spTree>
  </p:cSld>
  <p:clrMapOvr>
    <a:masterClrMapping/>
  </p:clrMapOvr>
  <p:transition spd="med" advClick="1"/>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7" name="Shape 297"/>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Carbon Dioxide Absorption</a:t>
            </a:r>
          </a:p>
        </p:txBody>
      </p:sp>
      <p:sp>
        <p:nvSpPr>
          <p:cNvPr id="298" name="Shape 298"/>
          <p:cNvSpPr/>
          <p:nvPr>
            <p:ph type="body" idx="4294967295"/>
          </p:nvPr>
        </p:nvSpPr>
        <p:spPr>
          <a:xfrm>
            <a:off x="404812" y="3984625"/>
            <a:ext cx="8281988" cy="2430463"/>
          </a:xfrm>
          <a:prstGeom prst="rect">
            <a:avLst/>
          </a:prstGeom>
        </p:spPr>
        <p:txBody>
          <a:bodyPr lIns="46037" tIns="46037" rIns="46037" bIns="46037">
            <a:normAutofit fontScale="100000" lnSpcReduction="0"/>
          </a:bodyPr>
          <a:lstStyle/>
          <a:p>
            <a:pPr lvl="0">
              <a:buChar char="▪"/>
              <a:defRPr sz="1800"/>
            </a:pPr>
            <a:r>
              <a:rPr sz="2800"/>
              <a:t>CO</a:t>
            </a:r>
            <a:r>
              <a:rPr baseline="-25000" sz="2800"/>
              <a:t>2</a:t>
            </a:r>
            <a:r>
              <a:rPr sz="2800"/>
              <a:t> reacts with water (vapor) to form weak Carbonic Acid</a:t>
            </a:r>
            <a:endParaRPr sz="2800"/>
          </a:p>
          <a:p>
            <a:pPr lvl="0">
              <a:buChar char="▪"/>
              <a:defRPr sz="1800"/>
            </a:pPr>
            <a:r>
              <a:rPr sz="2800"/>
              <a:t>Carbonic Acid reacts with base to produce salt (chalk), water &amp; heat</a:t>
            </a:r>
          </a:p>
        </p:txBody>
      </p:sp>
      <p:sp>
        <p:nvSpPr>
          <p:cNvPr id="299" name="Shape 299"/>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50</a:t>
            </a:r>
          </a:p>
        </p:txBody>
      </p:sp>
      <p:sp>
        <p:nvSpPr>
          <p:cNvPr id="300" name="Shape 300"/>
          <p:cNvSpPr/>
          <p:nvPr/>
        </p:nvSpPr>
        <p:spPr>
          <a:xfrm>
            <a:off x="914400" y="1643062"/>
            <a:ext cx="7192963" cy="2334464"/>
          </a:xfrm>
          <a:prstGeom prst="rect">
            <a:avLst/>
          </a:prstGeom>
          <a:solidFill>
            <a:srgbClr val="0070C0"/>
          </a:solidFill>
          <a:ln w="38100">
            <a:solidFill>
              <a:srgbClr val="FFFFFF"/>
            </a:solidFill>
            <a:round/>
          </a:ln>
          <a:effectLst>
            <a:outerShdw sx="100000" sy="100000" kx="0" ky="0" algn="b" rotWithShape="0" blurRad="63500" dist="101599" dir="2700000">
              <a:srgbClr val="808080">
                <a:alpha val="34997"/>
              </a:srgbClr>
            </a:outerShdw>
          </a:effectLst>
          <a:extLst>
            <a:ext uri="{C572A759-6A51-4108-AA02-DFA0A04FC94B}">
              <ma14:wrappingTextBoxFlag xmlns:ma14="http://schemas.microsoft.com/office/mac/drawingml/2011/main" val="1"/>
            </a:ext>
          </a:extLst>
        </p:spPr>
        <p:txBody>
          <a:bodyPr lIns="0" tIns="0" rIns="0" bIns="0">
            <a:spAutoFit/>
          </a:bodyPr>
          <a:lstStyle/>
          <a:p>
            <a:pPr lvl="0">
              <a:lnSpc>
                <a:spcPct val="150000"/>
              </a:lnSpc>
              <a:defRPr sz="1800"/>
            </a:pPr>
            <a:r>
              <a:rPr sz="2800">
                <a:solidFill>
                  <a:srgbClr val="FFFFFF"/>
                </a:solidFill>
                <a:latin typeface="Arial"/>
                <a:ea typeface="Arial"/>
                <a:cs typeface="Arial"/>
                <a:sym typeface="Arial"/>
              </a:rPr>
              <a:t>CO</a:t>
            </a:r>
            <a:r>
              <a:rPr baseline="-25000" sz="2800">
                <a:solidFill>
                  <a:srgbClr val="FFFFFF"/>
                </a:solidFill>
                <a:latin typeface="Arial"/>
                <a:ea typeface="Arial"/>
                <a:cs typeface="Arial"/>
                <a:sym typeface="Arial"/>
              </a:rPr>
              <a:t>2</a:t>
            </a:r>
            <a:r>
              <a:rPr sz="2800">
                <a:solidFill>
                  <a:srgbClr val="FFFFFF"/>
                </a:solidFill>
                <a:latin typeface="Arial"/>
                <a:ea typeface="Arial"/>
                <a:cs typeface="Arial"/>
                <a:sym typeface="Arial"/>
              </a:rPr>
              <a:t> + H</a:t>
            </a:r>
            <a:r>
              <a:rPr baseline="-25000" sz="2800">
                <a:solidFill>
                  <a:srgbClr val="FFFFFF"/>
                </a:solidFill>
                <a:latin typeface="Arial"/>
                <a:ea typeface="Arial"/>
                <a:cs typeface="Arial"/>
                <a:sym typeface="Arial"/>
              </a:rPr>
              <a:t>2</a:t>
            </a:r>
            <a:r>
              <a:rPr sz="2800">
                <a:solidFill>
                  <a:srgbClr val="FFFFFF"/>
                </a:solidFill>
                <a:latin typeface="Arial"/>
                <a:ea typeface="Arial"/>
                <a:cs typeface="Arial"/>
                <a:sym typeface="Arial"/>
              </a:rPr>
              <a:t>O </a:t>
            </a:r>
            <a:r>
              <a:rPr sz="2800">
                <a:solidFill>
                  <a:srgbClr val="FFFFFF"/>
                </a:solidFill>
                <a:latin typeface="Wingdings"/>
                <a:ea typeface="Wingdings"/>
                <a:cs typeface="Wingdings"/>
                <a:sym typeface="Wingdings"/>
              </a:rPr>
              <a:t>⇨</a:t>
            </a:r>
            <a:r>
              <a:rPr sz="2800">
                <a:solidFill>
                  <a:srgbClr val="FFFFFF"/>
                </a:solidFill>
                <a:latin typeface="Arial"/>
                <a:ea typeface="Arial"/>
                <a:cs typeface="Arial"/>
                <a:sym typeface="Arial"/>
              </a:rPr>
              <a:t> H</a:t>
            </a:r>
            <a:r>
              <a:rPr baseline="-25000" sz="2800">
                <a:solidFill>
                  <a:srgbClr val="FFFFFF"/>
                </a:solidFill>
                <a:latin typeface="Arial"/>
                <a:ea typeface="Arial"/>
                <a:cs typeface="Arial"/>
                <a:sym typeface="Arial"/>
              </a:rPr>
              <a:t>2</a:t>
            </a:r>
            <a:r>
              <a:rPr sz="2800">
                <a:solidFill>
                  <a:srgbClr val="FFFFFF"/>
                </a:solidFill>
                <a:latin typeface="Arial"/>
                <a:ea typeface="Arial"/>
                <a:cs typeface="Arial"/>
                <a:sym typeface="Arial"/>
              </a:rPr>
              <a:t>CO</a:t>
            </a:r>
            <a:r>
              <a:rPr baseline="-25000" sz="2800">
                <a:solidFill>
                  <a:srgbClr val="FFFFFF"/>
                </a:solidFill>
                <a:latin typeface="Arial"/>
                <a:ea typeface="Arial"/>
                <a:cs typeface="Arial"/>
                <a:sym typeface="Arial"/>
              </a:rPr>
              <a:t>3</a:t>
            </a:r>
            <a:endParaRPr baseline="-25000" sz="2800">
              <a:solidFill>
                <a:srgbClr val="FFFFFF"/>
              </a:solidFill>
              <a:latin typeface="Arial"/>
              <a:ea typeface="Arial"/>
              <a:cs typeface="Arial"/>
              <a:sym typeface="Arial"/>
            </a:endParaRPr>
          </a:p>
          <a:p>
            <a:pPr lvl="0">
              <a:lnSpc>
                <a:spcPct val="150000"/>
              </a:lnSpc>
              <a:defRPr sz="1800"/>
            </a:pPr>
            <a:r>
              <a:rPr sz="2800">
                <a:solidFill>
                  <a:srgbClr val="FFFFFF"/>
                </a:solidFill>
                <a:latin typeface="Arial"/>
                <a:ea typeface="Arial"/>
                <a:cs typeface="Arial"/>
                <a:sym typeface="Arial"/>
              </a:rPr>
              <a:t>H</a:t>
            </a:r>
            <a:r>
              <a:rPr baseline="-25000" sz="2800">
                <a:solidFill>
                  <a:srgbClr val="FFFFFF"/>
                </a:solidFill>
                <a:latin typeface="Arial"/>
                <a:ea typeface="Arial"/>
                <a:cs typeface="Arial"/>
                <a:sym typeface="Arial"/>
              </a:rPr>
              <a:t>2</a:t>
            </a:r>
            <a:r>
              <a:rPr sz="2800">
                <a:solidFill>
                  <a:srgbClr val="FFFFFF"/>
                </a:solidFill>
                <a:latin typeface="Arial"/>
                <a:ea typeface="Arial"/>
                <a:cs typeface="Arial"/>
                <a:sym typeface="Arial"/>
              </a:rPr>
              <a:t>CO</a:t>
            </a:r>
            <a:r>
              <a:rPr baseline="-25000" sz="2800">
                <a:solidFill>
                  <a:srgbClr val="FFFFFF"/>
                </a:solidFill>
                <a:latin typeface="Arial"/>
                <a:ea typeface="Arial"/>
                <a:cs typeface="Arial"/>
                <a:sym typeface="Arial"/>
              </a:rPr>
              <a:t>3</a:t>
            </a:r>
            <a:r>
              <a:rPr sz="2800">
                <a:solidFill>
                  <a:srgbClr val="FFFFFF"/>
                </a:solidFill>
                <a:latin typeface="Arial"/>
                <a:ea typeface="Arial"/>
                <a:cs typeface="Arial"/>
                <a:sym typeface="Arial"/>
              </a:rPr>
              <a:t> + 2NaOH </a:t>
            </a:r>
            <a:r>
              <a:rPr sz="2800">
                <a:solidFill>
                  <a:srgbClr val="FFFFFF"/>
                </a:solidFill>
                <a:latin typeface="Wingdings"/>
                <a:ea typeface="Wingdings"/>
                <a:cs typeface="Wingdings"/>
                <a:sym typeface="Wingdings"/>
              </a:rPr>
              <a:t>⇨ </a:t>
            </a:r>
            <a:r>
              <a:rPr sz="2800">
                <a:solidFill>
                  <a:srgbClr val="FFFFFF"/>
                </a:solidFill>
                <a:latin typeface="Arial"/>
                <a:ea typeface="Arial"/>
                <a:cs typeface="Arial"/>
                <a:sym typeface="Arial"/>
              </a:rPr>
              <a:t>Na</a:t>
            </a:r>
            <a:r>
              <a:rPr baseline="-25000" sz="2800">
                <a:solidFill>
                  <a:srgbClr val="FFFFFF"/>
                </a:solidFill>
                <a:latin typeface="Arial"/>
                <a:ea typeface="Arial"/>
                <a:cs typeface="Arial"/>
                <a:sym typeface="Arial"/>
              </a:rPr>
              <a:t>2</a:t>
            </a:r>
            <a:r>
              <a:rPr sz="2800">
                <a:solidFill>
                  <a:srgbClr val="FFFFFF"/>
                </a:solidFill>
                <a:latin typeface="Arial"/>
                <a:ea typeface="Arial"/>
                <a:cs typeface="Arial"/>
                <a:sym typeface="Arial"/>
              </a:rPr>
              <a:t>CO</a:t>
            </a:r>
            <a:r>
              <a:rPr baseline="-25000" sz="2800">
                <a:solidFill>
                  <a:srgbClr val="FFFFFF"/>
                </a:solidFill>
                <a:latin typeface="Arial"/>
                <a:ea typeface="Arial"/>
                <a:cs typeface="Arial"/>
                <a:sym typeface="Arial"/>
              </a:rPr>
              <a:t>3</a:t>
            </a:r>
            <a:r>
              <a:rPr sz="2800">
                <a:solidFill>
                  <a:srgbClr val="FFFFFF"/>
                </a:solidFill>
                <a:latin typeface="Arial"/>
                <a:ea typeface="Arial"/>
                <a:cs typeface="Arial"/>
                <a:sym typeface="Arial"/>
              </a:rPr>
              <a:t> + 2H</a:t>
            </a:r>
            <a:r>
              <a:rPr baseline="-25000" sz="2800">
                <a:solidFill>
                  <a:srgbClr val="FFFFFF"/>
                </a:solidFill>
                <a:latin typeface="Arial"/>
                <a:ea typeface="Arial"/>
                <a:cs typeface="Arial"/>
                <a:sym typeface="Arial"/>
              </a:rPr>
              <a:t>2</a:t>
            </a:r>
            <a:r>
              <a:rPr sz="2800">
                <a:solidFill>
                  <a:srgbClr val="FFFFFF"/>
                </a:solidFill>
                <a:latin typeface="Arial"/>
                <a:ea typeface="Arial"/>
                <a:cs typeface="Arial"/>
                <a:sym typeface="Arial"/>
              </a:rPr>
              <a:t>O + Heat</a:t>
            </a:r>
            <a:endParaRPr sz="2800">
              <a:solidFill>
                <a:srgbClr val="FFFFFF"/>
              </a:solidFill>
              <a:latin typeface="Arial"/>
              <a:ea typeface="Arial"/>
              <a:cs typeface="Arial"/>
              <a:sym typeface="Arial"/>
            </a:endParaRPr>
          </a:p>
          <a:p>
            <a:pPr lvl="0">
              <a:lnSpc>
                <a:spcPct val="150000"/>
              </a:lnSpc>
              <a:defRPr sz="1800"/>
            </a:pPr>
            <a:r>
              <a:rPr sz="2800">
                <a:solidFill>
                  <a:srgbClr val="FFFFFF"/>
                </a:solidFill>
                <a:latin typeface="Arial"/>
                <a:ea typeface="Arial"/>
                <a:cs typeface="Arial"/>
                <a:sym typeface="Arial"/>
              </a:rPr>
              <a:t>H</a:t>
            </a:r>
            <a:r>
              <a:rPr baseline="-25000" sz="2800">
                <a:solidFill>
                  <a:srgbClr val="FFFFFF"/>
                </a:solidFill>
                <a:latin typeface="Arial"/>
                <a:ea typeface="Arial"/>
                <a:cs typeface="Arial"/>
                <a:sym typeface="Arial"/>
              </a:rPr>
              <a:t>2</a:t>
            </a:r>
            <a:r>
              <a:rPr sz="2800">
                <a:solidFill>
                  <a:srgbClr val="FFFFFF"/>
                </a:solidFill>
                <a:latin typeface="Arial"/>
                <a:ea typeface="Arial"/>
                <a:cs typeface="Arial"/>
                <a:sym typeface="Arial"/>
              </a:rPr>
              <a:t>CO</a:t>
            </a:r>
            <a:r>
              <a:rPr baseline="-25000" sz="2800">
                <a:solidFill>
                  <a:srgbClr val="FFFFFF"/>
                </a:solidFill>
                <a:latin typeface="Arial"/>
                <a:ea typeface="Arial"/>
                <a:cs typeface="Arial"/>
                <a:sym typeface="Arial"/>
              </a:rPr>
              <a:t>3</a:t>
            </a:r>
            <a:r>
              <a:rPr sz="2800">
                <a:solidFill>
                  <a:srgbClr val="FFFFFF"/>
                </a:solidFill>
                <a:latin typeface="Arial"/>
                <a:ea typeface="Arial"/>
                <a:cs typeface="Arial"/>
                <a:sym typeface="Arial"/>
              </a:rPr>
              <a:t> + Ca(OH)</a:t>
            </a:r>
            <a:r>
              <a:rPr baseline="-25000" sz="2800">
                <a:solidFill>
                  <a:srgbClr val="FFFFFF"/>
                </a:solidFill>
                <a:latin typeface="Arial"/>
                <a:ea typeface="Arial"/>
                <a:cs typeface="Arial"/>
                <a:sym typeface="Arial"/>
              </a:rPr>
              <a:t>2</a:t>
            </a:r>
            <a:r>
              <a:rPr sz="2800">
                <a:solidFill>
                  <a:srgbClr val="FFFFFF"/>
                </a:solidFill>
                <a:latin typeface="Arial"/>
                <a:ea typeface="Arial"/>
                <a:cs typeface="Arial"/>
                <a:sym typeface="Arial"/>
              </a:rPr>
              <a:t> </a:t>
            </a:r>
            <a:r>
              <a:rPr sz="2800">
                <a:solidFill>
                  <a:srgbClr val="FFFFFF"/>
                </a:solidFill>
                <a:latin typeface="Wingdings"/>
                <a:ea typeface="Wingdings"/>
                <a:cs typeface="Wingdings"/>
                <a:sym typeface="Wingdings"/>
              </a:rPr>
              <a:t>⇨ </a:t>
            </a:r>
            <a:r>
              <a:rPr sz="2800">
                <a:solidFill>
                  <a:srgbClr val="FFFFFF"/>
                </a:solidFill>
                <a:latin typeface="Arial"/>
                <a:ea typeface="Arial"/>
                <a:cs typeface="Arial"/>
                <a:sym typeface="Arial"/>
              </a:rPr>
              <a:t>CaCO</a:t>
            </a:r>
            <a:r>
              <a:rPr baseline="-25000" sz="2800">
                <a:solidFill>
                  <a:srgbClr val="FFFFFF"/>
                </a:solidFill>
                <a:latin typeface="Arial"/>
                <a:ea typeface="Arial"/>
                <a:cs typeface="Arial"/>
                <a:sym typeface="Arial"/>
              </a:rPr>
              <a:t>3</a:t>
            </a:r>
            <a:r>
              <a:rPr sz="2800">
                <a:solidFill>
                  <a:srgbClr val="FFFFFF"/>
                </a:solidFill>
                <a:latin typeface="Arial"/>
                <a:ea typeface="Arial"/>
                <a:cs typeface="Arial"/>
                <a:sym typeface="Arial"/>
              </a:rPr>
              <a:t> + 2H</a:t>
            </a:r>
            <a:r>
              <a:rPr baseline="-25000" sz="2800">
                <a:solidFill>
                  <a:srgbClr val="FFFFFF"/>
                </a:solidFill>
                <a:latin typeface="Arial"/>
                <a:ea typeface="Arial"/>
                <a:cs typeface="Arial"/>
                <a:sym typeface="Arial"/>
              </a:rPr>
              <a:t>2</a:t>
            </a:r>
            <a:r>
              <a:rPr sz="2800">
                <a:solidFill>
                  <a:srgbClr val="FFFFFF"/>
                </a:solidFill>
                <a:latin typeface="Arial"/>
                <a:ea typeface="Arial"/>
                <a:cs typeface="Arial"/>
                <a:sym typeface="Arial"/>
              </a:rPr>
              <a:t>O + Heat</a:t>
            </a:r>
          </a:p>
        </p:txBody>
      </p:sp>
    </p:spTree>
  </p:cSld>
  <p:clrMapOvr>
    <a:masterClrMapping/>
  </p:clrMapOvr>
  <p:transitio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2" name="Shape 302"/>
          <p:cNvSpPr/>
          <p:nvPr>
            <p:ph type="title" idx="4294967295"/>
          </p:nvPr>
        </p:nvSpPr>
        <p:spPr>
          <a:prstGeom prst="rect">
            <a:avLst/>
          </a:prstGeom>
        </p:spPr>
        <p:txBody>
          <a:bodyPr lIns="0" tIns="0" rIns="0" bIns="0">
            <a:normAutofit fontScale="100000" lnSpcReduction="0"/>
          </a:bodyPr>
          <a:lstStyle/>
          <a:p>
            <a:pPr lvl="0">
              <a:defRPr sz="1800">
                <a:solidFill>
                  <a:srgbClr val="000000"/>
                </a:solidFill>
              </a:defRPr>
            </a:pPr>
            <a:r>
              <a:rPr sz="3600">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CO</a:t>
            </a:r>
            <a:r>
              <a:rPr baseline="-25000" sz="3600">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2</a:t>
            </a:r>
            <a:r>
              <a:rPr sz="3600">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 Absorbent  - Duration Variables</a:t>
            </a:r>
          </a:p>
        </p:txBody>
      </p:sp>
      <p:sp>
        <p:nvSpPr>
          <p:cNvPr id="303" name="Shape 303"/>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lnSpc>
                <a:spcPct val="110000"/>
              </a:lnSpc>
              <a:buChar char="▪"/>
              <a:defRPr sz="1800"/>
            </a:pPr>
            <a:r>
              <a:rPr sz="2800"/>
              <a:t>Chemical composition</a:t>
            </a:r>
            <a:endParaRPr sz="2800"/>
          </a:p>
          <a:p>
            <a:pPr lvl="0">
              <a:lnSpc>
                <a:spcPct val="110000"/>
              </a:lnSpc>
              <a:buChar char="▪"/>
              <a:defRPr sz="1800"/>
            </a:pPr>
            <a:r>
              <a:rPr sz="2800"/>
              <a:t>Canister Design</a:t>
            </a:r>
            <a:endParaRPr sz="2800"/>
          </a:p>
          <a:p>
            <a:pPr lvl="0">
              <a:lnSpc>
                <a:spcPct val="110000"/>
              </a:lnSpc>
              <a:buChar char="▪"/>
              <a:defRPr sz="1800"/>
            </a:pPr>
            <a:r>
              <a:rPr sz="2800"/>
              <a:t>Canister volume</a:t>
            </a:r>
            <a:endParaRPr sz="2800"/>
          </a:p>
          <a:p>
            <a:pPr lvl="0">
              <a:lnSpc>
                <a:spcPct val="110000"/>
              </a:lnSpc>
              <a:buChar char="▪"/>
              <a:defRPr sz="1800"/>
            </a:pPr>
            <a:r>
              <a:rPr sz="2800"/>
              <a:t>Temperature</a:t>
            </a:r>
            <a:endParaRPr sz="2800"/>
          </a:p>
          <a:p>
            <a:pPr lvl="0">
              <a:lnSpc>
                <a:spcPct val="110000"/>
              </a:lnSpc>
              <a:buChar char="▪"/>
              <a:defRPr sz="1800"/>
            </a:pPr>
            <a:r>
              <a:rPr sz="2800"/>
              <a:t>Exertion level</a:t>
            </a:r>
            <a:endParaRPr sz="2800"/>
          </a:p>
          <a:p>
            <a:pPr lvl="0">
              <a:lnSpc>
                <a:spcPct val="110000"/>
              </a:lnSpc>
              <a:buChar char="▪"/>
              <a:defRPr sz="1800"/>
            </a:pPr>
            <a:r>
              <a:rPr sz="2800"/>
              <a:t>Moisture content</a:t>
            </a:r>
          </a:p>
        </p:txBody>
      </p:sp>
      <p:sp>
        <p:nvSpPr>
          <p:cNvPr id="304" name="Shape 304"/>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51</a:t>
            </a:r>
          </a:p>
        </p:txBody>
      </p:sp>
      <p:pic>
        <p:nvPicPr>
          <p:cNvPr id="305" name="image.png"/>
          <p:cNvPicPr/>
          <p:nvPr/>
        </p:nvPicPr>
        <p:blipFill>
          <a:blip r:embed="rId2">
            <a:extLst/>
          </a:blip>
          <a:stretch>
            <a:fillRect/>
          </a:stretch>
        </p:blipFill>
        <p:spPr>
          <a:xfrm>
            <a:off x="4041775" y="2298700"/>
            <a:ext cx="4784725" cy="2984500"/>
          </a:xfrm>
          <a:prstGeom prst="rect">
            <a:avLst/>
          </a:prstGeom>
          <a:ln w="12700">
            <a:miter lim="400000"/>
          </a:ln>
        </p:spPr>
      </p:pic>
    </p:spTree>
  </p:cSld>
  <p:clrMapOvr>
    <a:masterClrMapping/>
  </p:clrMapOvr>
  <p:transition spd="med" advClick="1"/>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7" name="Shape 307"/>
          <p:cNvSpPr/>
          <p:nvPr>
            <p:ph type="title" idx="4294967295"/>
          </p:nvPr>
        </p:nvSpPr>
        <p:spPr>
          <a:prstGeom prst="rect">
            <a:avLst/>
          </a:prstGeom>
        </p:spPr>
        <p:txBody>
          <a:bodyPr lIns="0" tIns="0" rIns="0" bIns="0">
            <a:normAutofit fontScale="100000" lnSpcReduction="0"/>
          </a:bodyPr>
          <a:lstStyle/>
          <a:p>
            <a:pPr lvl="0">
              <a:defRPr sz="1800">
                <a:solidFill>
                  <a:srgbClr val="000000"/>
                </a:solidFill>
              </a:defRPr>
            </a:pPr>
            <a:r>
              <a:rPr sz="3600">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CO</a:t>
            </a:r>
            <a:r>
              <a:rPr baseline="-25000" sz="3600">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2</a:t>
            </a:r>
            <a:r>
              <a:rPr sz="3600">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 Absorbent  - Materials</a:t>
            </a:r>
          </a:p>
        </p:txBody>
      </p:sp>
      <p:sp>
        <p:nvSpPr>
          <p:cNvPr id="308" name="Shape 308"/>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lnSpc>
                <a:spcPct val="110000"/>
              </a:lnSpc>
              <a:buChar char="▪"/>
              <a:defRPr sz="1800"/>
            </a:pPr>
            <a:r>
              <a:rPr sz="2800"/>
              <a:t>X-CCR Scrubber</a:t>
            </a:r>
            <a:endParaRPr sz="2800"/>
          </a:p>
          <a:p>
            <a:pPr lvl="1" marL="717794" indent="-263769">
              <a:lnSpc>
                <a:spcPct val="110000"/>
              </a:lnSpc>
              <a:spcBef>
                <a:spcPts val="500"/>
              </a:spcBef>
              <a:buClr>
                <a:srgbClr val="FF0000"/>
              </a:buClr>
              <a:defRPr sz="1800"/>
            </a:pPr>
            <a:r>
              <a:rPr sz="2400"/>
              <a:t>Tested under CE conditions</a:t>
            </a:r>
            <a:endParaRPr sz="2400"/>
          </a:p>
          <a:p>
            <a:pPr lvl="2" marL="995362" indent="-228600">
              <a:lnSpc>
                <a:spcPct val="110000"/>
              </a:lnSpc>
              <a:spcBef>
                <a:spcPts val="400"/>
              </a:spcBef>
              <a:buClr>
                <a:srgbClr val="FF0000"/>
              </a:buClr>
              <a:buFont typeface="Wingdings 2"/>
              <a:defRPr sz="1800"/>
            </a:pPr>
            <a:r>
              <a:rPr sz="2400"/>
              <a:t> </a:t>
            </a:r>
            <a:r>
              <a:rPr sz="2000"/>
              <a:t>CO2 production 1.6 liters/min</a:t>
            </a:r>
            <a:endParaRPr sz="2000"/>
          </a:p>
          <a:p>
            <a:pPr lvl="2" marL="957262" indent="-190500">
              <a:lnSpc>
                <a:spcPct val="110000"/>
              </a:lnSpc>
              <a:spcBef>
                <a:spcPts val="400"/>
              </a:spcBef>
              <a:buClr>
                <a:srgbClr val="FF0000"/>
              </a:buClr>
              <a:buFont typeface="Wingdings 2"/>
              <a:defRPr sz="1800"/>
            </a:pPr>
            <a:r>
              <a:rPr sz="2000"/>
              <a:t> Water temperature 4 degrees Celcius</a:t>
            </a:r>
            <a:endParaRPr sz="2000"/>
          </a:p>
          <a:p>
            <a:pPr lvl="2" marL="957262" indent="-190500">
              <a:lnSpc>
                <a:spcPct val="110000"/>
              </a:lnSpc>
              <a:spcBef>
                <a:spcPts val="400"/>
              </a:spcBef>
              <a:buClr>
                <a:srgbClr val="FF0000"/>
              </a:buClr>
              <a:buFont typeface="Wingdings 2"/>
              <a:defRPr sz="1800"/>
            </a:pPr>
            <a:r>
              <a:rPr sz="2000"/>
              <a:t> RMV 40 liter/min</a:t>
            </a:r>
            <a:endParaRPr sz="2000"/>
          </a:p>
          <a:p>
            <a:pPr lvl="1" marL="717794" indent="-263769">
              <a:lnSpc>
                <a:spcPct val="110000"/>
              </a:lnSpc>
              <a:spcBef>
                <a:spcPts val="500"/>
              </a:spcBef>
              <a:buClr>
                <a:srgbClr val="FF0000"/>
              </a:buClr>
              <a:defRPr sz="1800"/>
            </a:pPr>
            <a:r>
              <a:rPr sz="2400"/>
              <a:t>Standard scrubber</a:t>
            </a:r>
            <a:endParaRPr sz="2400"/>
          </a:p>
          <a:p>
            <a:pPr lvl="2" marL="995362" indent="-228600">
              <a:lnSpc>
                <a:spcPct val="110000"/>
              </a:lnSpc>
              <a:spcBef>
                <a:spcPts val="400"/>
              </a:spcBef>
              <a:buClr>
                <a:srgbClr val="FF0000"/>
              </a:buClr>
              <a:buFont typeface="Wingdings 2"/>
              <a:defRPr sz="1800"/>
            </a:pPr>
            <a:r>
              <a:rPr sz="2400"/>
              <a:t> </a:t>
            </a:r>
            <a:r>
              <a:rPr sz="2000"/>
              <a:t>Duration 5 hours at 100 meters</a:t>
            </a:r>
          </a:p>
        </p:txBody>
      </p:sp>
      <p:sp>
        <p:nvSpPr>
          <p:cNvPr id="309" name="Shape 309"/>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52</a:t>
            </a:r>
          </a:p>
        </p:txBody>
      </p:sp>
    </p:spTree>
  </p:cSld>
  <p:clrMapOvr>
    <a:masterClrMapping/>
  </p:clrMapOvr>
  <p:transition spd="med" advClick="1"/>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1" name="Shape 311"/>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Face Masks</a:t>
            </a:r>
          </a:p>
        </p:txBody>
      </p:sp>
      <p:sp>
        <p:nvSpPr>
          <p:cNvPr id="312" name="Shape 312"/>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lnSpc>
                <a:spcPct val="110000"/>
              </a:lnSpc>
              <a:buChar char="▪"/>
              <a:defRPr sz="1800"/>
            </a:pPr>
            <a:r>
              <a:rPr sz="2800"/>
              <a:t>Rebreathers have limited gas supply</a:t>
            </a:r>
            <a:endParaRPr sz="2800"/>
          </a:p>
          <a:p>
            <a:pPr lvl="0">
              <a:lnSpc>
                <a:spcPct val="110000"/>
              </a:lnSpc>
              <a:buChar char="▪"/>
              <a:defRPr sz="1800"/>
            </a:pPr>
            <a:r>
              <a:rPr sz="2800"/>
              <a:t>Proper fitting mask to prevent leaks</a:t>
            </a:r>
            <a:endParaRPr sz="2800"/>
          </a:p>
          <a:p>
            <a:pPr lvl="0">
              <a:lnSpc>
                <a:spcPct val="110000"/>
              </a:lnSpc>
              <a:buChar char="▪"/>
              <a:defRPr sz="1800"/>
            </a:pPr>
            <a:r>
              <a:rPr sz="2800"/>
              <a:t>Repeated mask clearing depletes gas supply</a:t>
            </a:r>
          </a:p>
        </p:txBody>
      </p:sp>
      <p:sp>
        <p:nvSpPr>
          <p:cNvPr id="313" name="Shape 313"/>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53</a:t>
            </a:r>
          </a:p>
        </p:txBody>
      </p:sp>
      <p:pic>
        <p:nvPicPr>
          <p:cNvPr id="314" name="img-ce08d0678dbf86a8e9c15257c50eae37.jpg" descr="img-ce08d0678dbf86a8e9c15257c50eae37.png.jpeg"/>
          <p:cNvPicPr/>
          <p:nvPr/>
        </p:nvPicPr>
        <p:blipFill>
          <a:blip r:embed="rId2">
            <a:extLst/>
          </a:blip>
          <a:stretch>
            <a:fillRect/>
          </a:stretch>
        </p:blipFill>
        <p:spPr>
          <a:xfrm>
            <a:off x="5029200" y="3770312"/>
            <a:ext cx="3705225" cy="2344738"/>
          </a:xfrm>
          <a:prstGeom prst="rect">
            <a:avLst/>
          </a:prstGeom>
          <a:ln w="12700">
            <a:miter lim="400000"/>
          </a:ln>
        </p:spPr>
      </p:pic>
    </p:spTree>
  </p:cSld>
  <p:clrMapOvr>
    <a:masterClrMapping/>
  </p:clrMapOvr>
  <p:transition spd="med" advClick="1"/>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6" name="Shape 316"/>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Breathing Characteristics</a:t>
            </a:r>
          </a:p>
        </p:txBody>
      </p:sp>
      <p:sp>
        <p:nvSpPr>
          <p:cNvPr id="317" name="Shape 317"/>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More natural breathing than Open Circuit</a:t>
            </a:r>
            <a:endParaRPr sz="2800"/>
          </a:p>
          <a:p>
            <a:pPr lvl="0">
              <a:buChar char="▪"/>
              <a:defRPr sz="1800"/>
            </a:pPr>
            <a:r>
              <a:rPr sz="2800"/>
              <a:t>Breathing resistance depends on location of counterlung and diver</a:t>
            </a:r>
            <a:r>
              <a:rPr sz="2800"/>
              <a:t>’</a:t>
            </a:r>
            <a:r>
              <a:rPr sz="2800"/>
              <a:t>s body position</a:t>
            </a:r>
            <a:endParaRPr sz="2800"/>
          </a:p>
          <a:p>
            <a:pPr lvl="0">
              <a:buChar char="▪"/>
              <a:defRPr sz="1800"/>
            </a:pPr>
            <a:r>
              <a:rPr sz="2800"/>
              <a:t>Water in loop increases breathing resistance</a:t>
            </a:r>
            <a:endParaRPr sz="2800"/>
          </a:p>
          <a:p>
            <a:pPr lvl="0">
              <a:buChar char="▪"/>
              <a:defRPr sz="1800"/>
            </a:pPr>
            <a:r>
              <a:rPr sz="2800"/>
              <a:t>Humid gas reduces dehydration of diver</a:t>
            </a:r>
            <a:endParaRPr sz="2800"/>
          </a:p>
          <a:p>
            <a:pPr lvl="0">
              <a:buChar char="▪"/>
              <a:defRPr sz="1800"/>
            </a:pPr>
            <a:r>
              <a:rPr sz="2800"/>
              <a:t>Warm gas reduces heat loss from diver</a:t>
            </a:r>
            <a:endParaRPr sz="2800"/>
          </a:p>
          <a:p>
            <a:pPr lvl="0">
              <a:buChar char="▪"/>
              <a:defRPr sz="1800"/>
            </a:pPr>
            <a:r>
              <a:rPr sz="2800"/>
              <a:t>Both effects should reduce the risk of DCS</a:t>
            </a:r>
          </a:p>
        </p:txBody>
      </p:sp>
      <p:sp>
        <p:nvSpPr>
          <p:cNvPr id="318" name="Shape 318"/>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54</a:t>
            </a:r>
          </a:p>
        </p:txBody>
      </p:sp>
    </p:spTree>
  </p:cSld>
  <p:clrMapOvr>
    <a:masterClrMapping/>
  </p:clrMapOvr>
  <p:transition spd="med" advClick="1"/>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0" name="Shape 320"/>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Pre-Dive and set up</a:t>
            </a:r>
          </a:p>
        </p:txBody>
      </p:sp>
      <p:sp>
        <p:nvSpPr>
          <p:cNvPr id="321" name="Shape 321"/>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Complete </a:t>
            </a:r>
            <a:r>
              <a:rPr sz="2800">
                <a:latin typeface="Arial Rounded MT Bold"/>
                <a:ea typeface="Arial Rounded MT Bold"/>
                <a:cs typeface="Arial Rounded MT Bold"/>
                <a:sym typeface="Arial Rounded MT Bold"/>
              </a:rPr>
              <a:t>X-CCR</a:t>
            </a:r>
            <a:r>
              <a:rPr sz="2800"/>
              <a:t> assembly user manual </a:t>
            </a:r>
            <a:endParaRPr sz="2800"/>
          </a:p>
          <a:p>
            <a:pPr lvl="1" marL="717794" indent="-263769">
              <a:spcBef>
                <a:spcPts val="500"/>
              </a:spcBef>
              <a:buClr>
                <a:srgbClr val="FF0000"/>
              </a:buClr>
              <a:defRPr sz="1800"/>
            </a:pPr>
            <a:r>
              <a:rPr sz="2400"/>
              <a:t>Your instructor will follow you through this procedure </a:t>
            </a:r>
            <a:endParaRPr sz="2400"/>
          </a:p>
          <a:p>
            <a:pPr lvl="1" marL="717794" indent="-263769">
              <a:spcBef>
                <a:spcPts val="500"/>
              </a:spcBef>
              <a:buClr>
                <a:srgbClr val="FF0000"/>
              </a:buClr>
              <a:defRPr sz="1800"/>
            </a:pPr>
            <a:r>
              <a:rPr sz="2400"/>
              <a:t>Check off each item in pre dive set up of </a:t>
            </a:r>
            <a:r>
              <a:rPr sz="2400">
                <a:latin typeface="Arial Rounded MT Bold"/>
                <a:ea typeface="Arial Rounded MT Bold"/>
                <a:cs typeface="Arial Rounded MT Bold"/>
                <a:sym typeface="Arial Rounded MT Bold"/>
              </a:rPr>
              <a:t>X-CCR</a:t>
            </a:r>
            <a:endParaRPr sz="2400"/>
          </a:p>
          <a:p>
            <a:pPr lvl="1" marL="717794" indent="-263769">
              <a:spcBef>
                <a:spcPts val="500"/>
              </a:spcBef>
              <a:buClr>
                <a:srgbClr val="FF0000"/>
              </a:buClr>
              <a:defRPr sz="1800"/>
            </a:pPr>
            <a:r>
              <a:rPr sz="2400"/>
              <a:t>Follow the post dive procedures in </a:t>
            </a:r>
            <a:r>
              <a:rPr sz="2400">
                <a:latin typeface="Arial Rounded MT Bold"/>
                <a:ea typeface="Arial Rounded MT Bold"/>
                <a:cs typeface="Arial Rounded MT Bold"/>
                <a:sym typeface="Arial Rounded MT Bold"/>
              </a:rPr>
              <a:t>X-CCR</a:t>
            </a:r>
            <a:r>
              <a:rPr sz="2400">
                <a:solidFill>
                  <a:srgbClr val="0066FF"/>
                </a:solidFill>
                <a:latin typeface="Arial Rounded MT Bold"/>
                <a:ea typeface="Arial Rounded MT Bold"/>
                <a:cs typeface="Arial Rounded MT Bold"/>
                <a:sym typeface="Arial Rounded MT Bold"/>
              </a:rPr>
              <a:t> </a:t>
            </a:r>
            <a:r>
              <a:rPr sz="2400">
                <a:latin typeface="Arial Rounded MT Bold"/>
                <a:ea typeface="Arial Rounded MT Bold"/>
                <a:cs typeface="Arial Rounded MT Bold"/>
                <a:sym typeface="Arial Rounded MT Bold"/>
              </a:rPr>
              <a:t>manual</a:t>
            </a:r>
            <a:endParaRPr sz="2400">
              <a:latin typeface="Arial Rounded MT Bold"/>
              <a:ea typeface="Arial Rounded MT Bold"/>
              <a:cs typeface="Arial Rounded MT Bold"/>
              <a:sym typeface="Arial Rounded MT Bold"/>
            </a:endParaRPr>
          </a:p>
          <a:p>
            <a:pPr lvl="1" marL="717794" indent="-263769">
              <a:spcBef>
                <a:spcPts val="500"/>
              </a:spcBef>
              <a:buClr>
                <a:srgbClr val="FF0000"/>
              </a:buClr>
              <a:defRPr sz="1800"/>
            </a:pPr>
            <a:r>
              <a:rPr sz="2400"/>
              <a:t>Refer to and use the maintance log sheet as needed</a:t>
            </a:r>
          </a:p>
        </p:txBody>
      </p:sp>
      <p:sp>
        <p:nvSpPr>
          <p:cNvPr id="322" name="Shape 322"/>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55</a:t>
            </a:r>
          </a:p>
        </p:txBody>
      </p:sp>
    </p:spTree>
  </p:cSld>
  <p:clrMapOvr>
    <a:masterClrMapping/>
  </p:clrMapOvr>
  <p:transition spd="med" advClick="1"/>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4" name="Shape 324"/>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Pre-Dive and set up</a:t>
            </a:r>
          </a:p>
        </p:txBody>
      </p:sp>
      <p:sp>
        <p:nvSpPr>
          <p:cNvPr id="325" name="Shape 325"/>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Follow both the predive on the check list and the IANTD S drill chart</a:t>
            </a:r>
            <a:endParaRPr sz="2800"/>
          </a:p>
          <a:p>
            <a:pPr lvl="0">
              <a:buChar char="▪"/>
              <a:defRPr sz="1800"/>
            </a:pPr>
            <a:r>
              <a:rPr sz="2800"/>
              <a:t>This can be done at same time </a:t>
            </a:r>
            <a:endParaRPr sz="2800"/>
          </a:p>
          <a:p>
            <a:pPr lvl="0">
              <a:buChar char="▪"/>
              <a:defRPr sz="1800"/>
            </a:pPr>
            <a:r>
              <a:rPr sz="2800"/>
              <a:t>Note The IANTD S drill requires each buddy verifies the other completes the process</a:t>
            </a:r>
          </a:p>
        </p:txBody>
      </p:sp>
      <p:sp>
        <p:nvSpPr>
          <p:cNvPr id="326" name="Shape 326"/>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56</a:t>
            </a:r>
          </a:p>
        </p:txBody>
      </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 name="Shape 54"/>
          <p:cNvSpPr/>
          <p:nvPr>
            <p:ph type="title" idx="4294967295"/>
          </p:nvPr>
        </p:nvSpPr>
        <p:spPr>
          <a:prstGeom prst="rect">
            <a:avLst/>
          </a:prstGeom>
        </p:spPr>
        <p:txBody>
          <a:bodyPr lIns="46037" tIns="46037" rIns="46037" bIns="46037" anchor="ctr">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Course Overview</a:t>
            </a:r>
          </a:p>
        </p:txBody>
      </p:sp>
      <p:sp>
        <p:nvSpPr>
          <p:cNvPr id="55" name="Shape 55"/>
          <p:cNvSpPr/>
          <p:nvPr>
            <p:ph type="body" idx="4294967295"/>
          </p:nvPr>
        </p:nvSpPr>
        <p:spPr>
          <a:xfrm>
            <a:off x="404812" y="1433512"/>
            <a:ext cx="8281988" cy="4745038"/>
          </a:xfrm>
          <a:prstGeom prst="rect">
            <a:avLst/>
          </a:prstGeom>
        </p:spPr>
        <p:txBody>
          <a:bodyPr lIns="46037" tIns="46037" rIns="46037" bIns="46037">
            <a:normAutofit fontScale="100000" lnSpcReduction="0"/>
          </a:bodyPr>
          <a:lstStyle/>
          <a:p>
            <a:pPr lvl="0">
              <a:buClr>
                <a:srgbClr val="0066FF"/>
              </a:buClr>
              <a:buChar char="▪"/>
              <a:defRPr sz="1800"/>
            </a:pPr>
            <a:r>
              <a:rPr sz="2800">
                <a:solidFill>
                  <a:srgbClr val="0066FF"/>
                </a:solidFill>
                <a:latin typeface="Arial Rounded MT Bold"/>
                <a:ea typeface="Arial Rounded MT Bold"/>
                <a:cs typeface="Arial Rounded MT Bold"/>
                <a:sym typeface="Arial Rounded MT Bold"/>
              </a:rPr>
              <a:t>I will now go over the schedule with you so we understand where and when we need to be.</a:t>
            </a:r>
            <a:endParaRPr sz="2800">
              <a:solidFill>
                <a:srgbClr val="0066FF"/>
              </a:solidFill>
              <a:latin typeface="Arial Rounded MT Bold"/>
              <a:ea typeface="Arial Rounded MT Bold"/>
              <a:cs typeface="Arial Rounded MT Bold"/>
              <a:sym typeface="Arial Rounded MT Bold"/>
            </a:endParaRPr>
          </a:p>
          <a:p>
            <a:pPr lvl="1" marL="717794" indent="-263769">
              <a:spcBef>
                <a:spcPts val="500"/>
              </a:spcBef>
              <a:buClr>
                <a:srgbClr val="FF0000"/>
              </a:buClr>
              <a:defRPr sz="1800"/>
            </a:pPr>
            <a:r>
              <a:rPr sz="2400">
                <a:solidFill>
                  <a:srgbClr val="0066FF"/>
                </a:solidFill>
                <a:latin typeface="Arial Rounded MT Bold"/>
                <a:ea typeface="Arial Rounded MT Bold"/>
                <a:cs typeface="Arial Rounded MT Bold"/>
                <a:sym typeface="Arial Rounded MT Bold"/>
              </a:rPr>
              <a:t>Academic Requirements</a:t>
            </a:r>
            <a:endParaRPr sz="2400">
              <a:solidFill>
                <a:srgbClr val="0066FF"/>
              </a:solidFill>
              <a:latin typeface="Arial Rounded MT Bold"/>
              <a:ea typeface="Arial Rounded MT Bold"/>
              <a:cs typeface="Arial Rounded MT Bold"/>
              <a:sym typeface="Arial Rounded MT Bold"/>
            </a:endParaRPr>
          </a:p>
          <a:p>
            <a:pPr lvl="1" marL="717794" indent="-263769">
              <a:spcBef>
                <a:spcPts val="500"/>
              </a:spcBef>
              <a:buClr>
                <a:srgbClr val="FF0000"/>
              </a:buClr>
              <a:defRPr sz="1800"/>
            </a:pPr>
            <a:r>
              <a:rPr sz="2400">
                <a:solidFill>
                  <a:srgbClr val="0066FF"/>
                </a:solidFill>
                <a:latin typeface="Arial Rounded MT Bold"/>
                <a:ea typeface="Arial Rounded MT Bold"/>
                <a:cs typeface="Arial Rounded MT Bold"/>
                <a:sym typeface="Arial Rounded MT Bold"/>
              </a:rPr>
              <a:t>Land drills</a:t>
            </a:r>
            <a:endParaRPr sz="2400">
              <a:solidFill>
                <a:srgbClr val="0066FF"/>
              </a:solidFill>
              <a:latin typeface="Arial Rounded MT Bold"/>
              <a:ea typeface="Arial Rounded MT Bold"/>
              <a:cs typeface="Arial Rounded MT Bold"/>
              <a:sym typeface="Arial Rounded MT Bold"/>
            </a:endParaRPr>
          </a:p>
          <a:p>
            <a:pPr lvl="1" marL="717794" indent="-263769">
              <a:spcBef>
                <a:spcPts val="500"/>
              </a:spcBef>
              <a:buClr>
                <a:srgbClr val="FF0000"/>
              </a:buClr>
              <a:defRPr sz="1800"/>
            </a:pPr>
            <a:r>
              <a:rPr sz="2400">
                <a:solidFill>
                  <a:srgbClr val="0066FF"/>
                </a:solidFill>
                <a:latin typeface="Arial Rounded MT Bold"/>
                <a:ea typeface="Arial Rounded MT Bold"/>
                <a:cs typeface="Arial Rounded MT Bold"/>
                <a:sym typeface="Arial Rounded MT Bold"/>
              </a:rPr>
              <a:t>Confined water training</a:t>
            </a:r>
            <a:endParaRPr sz="2400">
              <a:solidFill>
                <a:srgbClr val="0066FF"/>
              </a:solidFill>
              <a:latin typeface="Arial Rounded MT Bold"/>
              <a:ea typeface="Arial Rounded MT Bold"/>
              <a:cs typeface="Arial Rounded MT Bold"/>
              <a:sym typeface="Arial Rounded MT Bold"/>
            </a:endParaRPr>
          </a:p>
          <a:p>
            <a:pPr lvl="1" marL="717794" indent="-263769">
              <a:spcBef>
                <a:spcPts val="500"/>
              </a:spcBef>
              <a:buClr>
                <a:srgbClr val="FF0000"/>
              </a:buClr>
              <a:defRPr sz="1800"/>
            </a:pPr>
            <a:r>
              <a:rPr sz="2400">
                <a:solidFill>
                  <a:srgbClr val="0066FF"/>
                </a:solidFill>
                <a:latin typeface="Arial Rounded MT Bold"/>
                <a:ea typeface="Arial Rounded MT Bold"/>
                <a:cs typeface="Arial Rounded MT Bold"/>
                <a:sym typeface="Arial Rounded MT Bold"/>
              </a:rPr>
              <a:t>Open Water dives</a:t>
            </a:r>
          </a:p>
        </p:txBody>
      </p:sp>
      <p:sp>
        <p:nvSpPr>
          <p:cNvPr id="56" name="Shape 56"/>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6</a:t>
            </a:r>
          </a:p>
        </p:txBody>
      </p:sp>
      <p:sp>
        <p:nvSpPr>
          <p:cNvPr id="57" name="Shape 57"/>
          <p:cNvSpPr/>
          <p:nvPr/>
        </p:nvSpPr>
        <p:spPr>
          <a:xfrm>
            <a:off x="287337" y="5059362"/>
            <a:ext cx="8529638" cy="930708"/>
          </a:xfrm>
          <a:prstGeom prst="rect">
            <a:avLst/>
          </a:prstGeom>
          <a:solidFill>
            <a:srgbClr val="0070C0"/>
          </a:solidFill>
          <a:ln w="38100">
            <a:solidFill>
              <a:srgbClr val="FFFFFF"/>
            </a:solidFill>
            <a:round/>
          </a:ln>
          <a:effectLst>
            <a:outerShdw sx="100000" sy="100000" kx="0" ky="0" algn="b" rotWithShape="0" blurRad="63500" dist="101599" dir="2700000">
              <a:srgbClr val="808080">
                <a:alpha val="34997"/>
              </a:srgbClr>
            </a:outerShdw>
          </a:effectLst>
          <a:extLst>
            <a:ext uri="{C572A759-6A51-4108-AA02-DFA0A04FC94B}">
              <ma14:wrappingTextBoxFlag xmlns:ma14="http://schemas.microsoft.com/office/mac/drawingml/2011/main" val="1"/>
            </a:ext>
          </a:extLst>
        </p:spPr>
        <p:txBody>
          <a:bodyPr lIns="0" tIns="0" rIns="0" bIns="0">
            <a:spAutoFit/>
          </a:bodyPr>
          <a:lstStyle>
            <a:lvl1pPr algn="ctr">
              <a:defRPr sz="2800">
                <a:solidFill>
                  <a:srgbClr val="FFFFFF"/>
                </a:solidFill>
                <a:latin typeface="Arial"/>
                <a:ea typeface="Arial"/>
                <a:cs typeface="Arial"/>
                <a:sym typeface="Arial"/>
              </a:defRPr>
            </a:lvl1pPr>
          </a:lstStyle>
          <a:p>
            <a:pPr lvl="0">
              <a:defRPr sz="1800">
                <a:solidFill>
                  <a:srgbClr val="000000"/>
                </a:solidFill>
              </a:defRPr>
            </a:pPr>
            <a:r>
              <a:rPr sz="2800">
                <a:solidFill>
                  <a:srgbClr val="FFFFFF"/>
                </a:solidFill>
              </a:rPr>
              <a:t>Students demonstrating unsafe diving practices or unsafe attitudes will not be certified!</a:t>
            </a:r>
          </a:p>
        </p:txBody>
      </p:sp>
      <p:pic>
        <p:nvPicPr>
          <p:cNvPr id="58" name="image.png"/>
          <p:cNvPicPr/>
          <p:nvPr/>
        </p:nvPicPr>
        <p:blipFill>
          <a:blip r:embed="rId2">
            <a:extLst/>
          </a:blip>
          <a:stretch>
            <a:fillRect/>
          </a:stretch>
        </p:blipFill>
        <p:spPr>
          <a:xfrm>
            <a:off x="287337" y="5627687"/>
            <a:ext cx="771526" cy="738188"/>
          </a:xfrm>
          <a:prstGeom prst="rect">
            <a:avLst/>
          </a:prstGeom>
          <a:ln w="12700">
            <a:miter lim="400000"/>
          </a:ln>
        </p:spPr>
      </p:pic>
    </p:spTree>
  </p:cSld>
  <p:clrMapOvr>
    <a:masterClrMapping/>
  </p:clrMapOvr>
  <p:transition spd="med" advClick="1"/>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8" name="Shape 328"/>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Pre-Dive</a:t>
            </a:r>
          </a:p>
        </p:txBody>
      </p:sp>
      <p:sp>
        <p:nvSpPr>
          <p:cNvPr id="329" name="Shape 329"/>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Let us break away from this power point and </a:t>
            </a:r>
            <a:r>
              <a:rPr sz="2600"/>
              <a:t>work with our IANTD C-3401 S Drill Chart</a:t>
            </a:r>
          </a:p>
        </p:txBody>
      </p:sp>
      <p:sp>
        <p:nvSpPr>
          <p:cNvPr id="330" name="Shape 330"/>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57</a:t>
            </a:r>
          </a:p>
        </p:txBody>
      </p:sp>
      <p:pic>
        <p:nvPicPr>
          <p:cNvPr id="331" name="image.jpg"/>
          <p:cNvPicPr/>
          <p:nvPr/>
        </p:nvPicPr>
        <p:blipFill>
          <a:blip r:embed="rId2">
            <a:extLst/>
          </a:blip>
          <a:stretch>
            <a:fillRect/>
          </a:stretch>
        </p:blipFill>
        <p:spPr>
          <a:xfrm>
            <a:off x="3084512" y="2349500"/>
            <a:ext cx="2947988" cy="4062413"/>
          </a:xfrm>
          <a:prstGeom prst="rect">
            <a:avLst/>
          </a:prstGeom>
          <a:ln w="12700">
            <a:miter lim="400000"/>
          </a:ln>
        </p:spPr>
      </p:pic>
    </p:spTree>
  </p:cSld>
  <p:clrMapOvr>
    <a:masterClrMapping/>
  </p:clrMapOvr>
  <p:transition spd="med" advClick="1"/>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3" name="Shape 333"/>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Pre-dive Breathe Sequence</a:t>
            </a:r>
          </a:p>
        </p:txBody>
      </p:sp>
      <p:sp>
        <p:nvSpPr>
          <p:cNvPr id="334" name="Shape 334"/>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Pre-dive breathe for 5 minutes</a:t>
            </a:r>
            <a:endParaRPr sz="2800"/>
          </a:p>
          <a:p>
            <a:pPr lvl="2" marL="957262" indent="-190500">
              <a:spcBef>
                <a:spcPts val="400"/>
              </a:spcBef>
              <a:buClr>
                <a:srgbClr val="FF0000"/>
              </a:buClr>
              <a:buFont typeface="Wingdings 2"/>
              <a:defRPr sz="1800"/>
            </a:pPr>
            <a:r>
              <a:rPr sz="2000"/>
              <a:t>Confirm bail-out system operation</a:t>
            </a:r>
            <a:endParaRPr sz="2000"/>
          </a:p>
          <a:p>
            <a:pPr lvl="2" marL="957262" indent="-190500">
              <a:spcBef>
                <a:spcPts val="400"/>
              </a:spcBef>
              <a:buClr>
                <a:srgbClr val="FF0000"/>
              </a:buClr>
              <a:buFont typeface="Wingdings 2"/>
              <a:defRPr sz="1800"/>
            </a:pPr>
            <a:r>
              <a:rPr sz="2000"/>
              <a:t>Confirm cylinders on</a:t>
            </a:r>
            <a:endParaRPr sz="2000"/>
          </a:p>
          <a:p>
            <a:pPr lvl="2" marL="957262" indent="-190500">
              <a:spcBef>
                <a:spcPts val="400"/>
              </a:spcBef>
              <a:buClr>
                <a:srgbClr val="FF0000"/>
              </a:buClr>
              <a:buFont typeface="Wingdings 2"/>
              <a:defRPr sz="1800"/>
            </a:pPr>
            <a:r>
              <a:rPr sz="2000"/>
              <a:t>Confirm solenoid is keeping pO2 at setpoint</a:t>
            </a:r>
            <a:endParaRPr sz="2000"/>
          </a:p>
          <a:p>
            <a:pPr lvl="2" marL="957262" indent="-190500">
              <a:spcBef>
                <a:spcPts val="400"/>
              </a:spcBef>
              <a:buClr>
                <a:srgbClr val="FF0000"/>
              </a:buClr>
              <a:buFont typeface="Wingdings 2"/>
              <a:defRPr sz="1800"/>
            </a:pPr>
            <a:r>
              <a:rPr sz="2000"/>
              <a:t>Operate O</a:t>
            </a:r>
            <a:r>
              <a:rPr baseline="-25000" sz="2000"/>
              <a:t>2</a:t>
            </a:r>
            <a:r>
              <a:rPr sz="2000"/>
              <a:t> manual addition valves</a:t>
            </a:r>
            <a:endParaRPr sz="2000"/>
          </a:p>
          <a:p>
            <a:pPr lvl="2" marL="957262" indent="-190500">
              <a:spcBef>
                <a:spcPts val="400"/>
              </a:spcBef>
              <a:buClr>
                <a:srgbClr val="FF0000"/>
              </a:buClr>
              <a:buFont typeface="Wingdings 2"/>
              <a:defRPr sz="1800"/>
            </a:pPr>
            <a:r>
              <a:rPr sz="2000"/>
              <a:t>Confirm O</a:t>
            </a:r>
            <a:r>
              <a:rPr baseline="-25000" sz="2000"/>
              <a:t>2</a:t>
            </a:r>
            <a:r>
              <a:rPr sz="2000"/>
              <a:t> and Diluent pressure gauges</a:t>
            </a:r>
            <a:endParaRPr sz="2000"/>
          </a:p>
          <a:p>
            <a:pPr lvl="2" marL="957262" indent="-190500">
              <a:spcBef>
                <a:spcPts val="400"/>
              </a:spcBef>
              <a:buClr>
                <a:srgbClr val="FF0000"/>
              </a:buClr>
              <a:buFont typeface="Wingdings 2"/>
              <a:defRPr sz="1800"/>
            </a:pPr>
            <a:r>
              <a:rPr sz="2000"/>
              <a:t>Confirm BCD inflation and deflation</a:t>
            </a:r>
            <a:endParaRPr sz="2000"/>
          </a:p>
          <a:p>
            <a:pPr lvl="2" marL="957262" indent="-190500">
              <a:spcBef>
                <a:spcPts val="400"/>
              </a:spcBef>
              <a:buClr>
                <a:srgbClr val="FF0000"/>
              </a:buClr>
              <a:buFont typeface="Wingdings 2"/>
              <a:defRPr sz="1800"/>
            </a:pPr>
            <a:r>
              <a:rPr sz="2000"/>
              <a:t>Confirm ADV operation</a:t>
            </a:r>
          </a:p>
        </p:txBody>
      </p:sp>
      <p:sp>
        <p:nvSpPr>
          <p:cNvPr id="335" name="Shape 335"/>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58</a:t>
            </a:r>
          </a:p>
        </p:txBody>
      </p:sp>
    </p:spTree>
  </p:cSld>
  <p:clrMapOvr>
    <a:masterClrMapping/>
  </p:clrMapOvr>
  <p:transition spd="med" advClick="1"/>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7" name="Shape 337"/>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Dive Procedures</a:t>
            </a:r>
          </a:p>
        </p:txBody>
      </p:sp>
      <p:sp>
        <p:nvSpPr>
          <p:cNvPr id="338" name="Shape 338"/>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Initial in-water verification</a:t>
            </a:r>
            <a:endParaRPr sz="2800"/>
          </a:p>
          <a:p>
            <a:pPr lvl="0">
              <a:buChar char="▪"/>
              <a:defRPr sz="1800"/>
            </a:pPr>
            <a:r>
              <a:rPr sz="2800"/>
              <a:t>Descent - diluent addition</a:t>
            </a:r>
            <a:endParaRPr sz="2800"/>
          </a:p>
          <a:p>
            <a:pPr lvl="0">
              <a:buChar char="▪"/>
              <a:defRPr sz="1800"/>
            </a:pPr>
            <a:r>
              <a:rPr sz="2800"/>
              <a:t>Buoyancy control</a:t>
            </a:r>
            <a:endParaRPr sz="2800"/>
          </a:p>
          <a:p>
            <a:pPr lvl="0">
              <a:buChar char="▪"/>
              <a:defRPr sz="1800"/>
            </a:pPr>
            <a:r>
              <a:rPr sz="2800"/>
              <a:t>Monitoring PO</a:t>
            </a:r>
            <a:r>
              <a:rPr baseline="-25000" sz="2800"/>
              <a:t>2</a:t>
            </a:r>
            <a:endParaRPr baseline="-25000" sz="2800"/>
          </a:p>
          <a:p>
            <a:pPr lvl="0">
              <a:buChar char="▪"/>
              <a:defRPr sz="1800"/>
            </a:pPr>
            <a:r>
              <a:rPr sz="2800"/>
              <a:t>Minimum loop volume</a:t>
            </a:r>
            <a:endParaRPr sz="2800"/>
          </a:p>
          <a:p>
            <a:pPr lvl="0">
              <a:buChar char="▪"/>
              <a:defRPr sz="1800"/>
            </a:pPr>
            <a:r>
              <a:rPr sz="2800"/>
              <a:t>Monitoring gas supplies</a:t>
            </a:r>
            <a:endParaRPr sz="2800"/>
          </a:p>
          <a:p>
            <a:pPr lvl="0">
              <a:buChar char="▪"/>
              <a:defRPr sz="1800"/>
            </a:pPr>
            <a:r>
              <a:rPr sz="2800"/>
              <a:t>Ascents</a:t>
            </a:r>
          </a:p>
        </p:txBody>
      </p:sp>
      <p:sp>
        <p:nvSpPr>
          <p:cNvPr id="339" name="Shape 339"/>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59</a:t>
            </a:r>
          </a:p>
        </p:txBody>
      </p:sp>
    </p:spTree>
  </p:cSld>
  <p:clrMapOvr>
    <a:masterClrMapping/>
  </p:clrMapOvr>
  <p:transition spd="med" advClick="1"/>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1" name="Shape 341"/>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Initial In-Water Verification</a:t>
            </a:r>
          </a:p>
        </p:txBody>
      </p:sp>
      <p:sp>
        <p:nvSpPr>
          <p:cNvPr id="342" name="Shape 342"/>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lnSpc>
                <a:spcPct val="110000"/>
              </a:lnSpc>
              <a:buChar char="▪"/>
              <a:defRPr sz="1800"/>
            </a:pPr>
            <a:r>
              <a:rPr sz="2800"/>
              <a:t>Check for leaks</a:t>
            </a:r>
            <a:endParaRPr sz="2800"/>
          </a:p>
          <a:p>
            <a:pPr lvl="0">
              <a:lnSpc>
                <a:spcPct val="110000"/>
              </a:lnSpc>
              <a:buChar char="▪"/>
              <a:defRPr sz="1800"/>
            </a:pPr>
            <a:r>
              <a:rPr sz="2800"/>
              <a:t>Verify PO</a:t>
            </a:r>
            <a:r>
              <a:rPr baseline="-25000" sz="2800"/>
              <a:t>2</a:t>
            </a:r>
            <a:r>
              <a:rPr sz="2800"/>
              <a:t> display working </a:t>
            </a:r>
            <a:endParaRPr sz="2800"/>
          </a:p>
          <a:p>
            <a:pPr lvl="0">
              <a:lnSpc>
                <a:spcPct val="110000"/>
              </a:lnSpc>
              <a:buChar char="▪"/>
              <a:defRPr sz="1800"/>
            </a:pPr>
            <a:r>
              <a:rPr sz="2800"/>
              <a:t>Adjust buoyancy</a:t>
            </a:r>
            <a:endParaRPr sz="2800"/>
          </a:p>
          <a:p>
            <a:pPr lvl="0">
              <a:lnSpc>
                <a:spcPct val="110000"/>
              </a:lnSpc>
              <a:buChar char="▪"/>
              <a:defRPr sz="1800"/>
            </a:pPr>
            <a:r>
              <a:rPr sz="2800"/>
              <a:t>Check your dive buddy</a:t>
            </a:r>
          </a:p>
        </p:txBody>
      </p:sp>
      <p:sp>
        <p:nvSpPr>
          <p:cNvPr id="343" name="Shape 343"/>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60</a:t>
            </a:r>
          </a:p>
        </p:txBody>
      </p:sp>
    </p:spTree>
  </p:cSld>
  <p:clrMapOvr>
    <a:masterClrMapping/>
  </p:clrMapOvr>
  <p:transition spd="med" advClick="1"/>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5" name="Shape 345"/>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Descents</a:t>
            </a:r>
          </a:p>
        </p:txBody>
      </p:sp>
      <p:sp>
        <p:nvSpPr>
          <p:cNvPr id="346" name="Shape 346"/>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Counterlung collapses as ambient pressure increases</a:t>
            </a:r>
            <a:endParaRPr sz="2800"/>
          </a:p>
          <a:p>
            <a:pPr lvl="1" marL="717794" indent="-263769">
              <a:spcBef>
                <a:spcPts val="500"/>
              </a:spcBef>
              <a:buClr>
                <a:srgbClr val="FF0000"/>
              </a:buClr>
              <a:defRPr sz="1800"/>
            </a:pPr>
            <a:r>
              <a:rPr sz="2400"/>
              <a:t>Add diluent to maintain breathing volume</a:t>
            </a:r>
            <a:endParaRPr sz="2400"/>
          </a:p>
          <a:p>
            <a:pPr lvl="0">
              <a:buChar char="▪"/>
              <a:defRPr sz="1800"/>
            </a:pPr>
            <a:r>
              <a:rPr sz="2800"/>
              <a:t>Compensation by diluent gas addition  </a:t>
            </a:r>
            <a:endParaRPr sz="2800"/>
          </a:p>
          <a:p>
            <a:pPr lvl="0">
              <a:buChar char="▪"/>
              <a:defRPr sz="1800"/>
            </a:pPr>
            <a:r>
              <a:rPr sz="2800"/>
              <a:t>Rapid descents cause PO</a:t>
            </a:r>
            <a:r>
              <a:rPr baseline="-25000" sz="2800"/>
              <a:t>2</a:t>
            </a:r>
            <a:r>
              <a:rPr sz="2800"/>
              <a:t> spikes </a:t>
            </a:r>
            <a:endParaRPr sz="2800"/>
          </a:p>
          <a:p>
            <a:pPr lvl="0">
              <a:buChar char="▪"/>
              <a:defRPr sz="1800"/>
            </a:pPr>
            <a:r>
              <a:rPr sz="2800"/>
              <a:t>Enter the water with PO2 setpoint of 0.7 </a:t>
            </a:r>
            <a:endParaRPr sz="2800"/>
          </a:p>
          <a:p>
            <a:pPr lvl="0">
              <a:buChar char="▪"/>
              <a:defRPr sz="1800"/>
            </a:pPr>
            <a:r>
              <a:rPr sz="2800"/>
              <a:t>Once at depth adjust PO2 to desired setpoint</a:t>
            </a:r>
          </a:p>
        </p:txBody>
      </p:sp>
      <p:sp>
        <p:nvSpPr>
          <p:cNvPr id="347" name="Shape 347"/>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61</a:t>
            </a:r>
          </a:p>
        </p:txBody>
      </p:sp>
    </p:spTree>
  </p:cSld>
  <p:clrMapOvr>
    <a:masterClrMapping/>
  </p:clrMapOvr>
  <p:transition spd="med" advClick="1"/>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9" name="Shape 349"/>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Buoyancy Control</a:t>
            </a:r>
          </a:p>
        </p:txBody>
      </p:sp>
      <p:sp>
        <p:nvSpPr>
          <p:cNvPr id="350" name="Shape 350"/>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No buoyancy changes during breathing cycle</a:t>
            </a:r>
            <a:endParaRPr sz="2800"/>
          </a:p>
          <a:p>
            <a:pPr lvl="1" marL="717794" indent="-263769">
              <a:spcBef>
                <a:spcPts val="500"/>
              </a:spcBef>
              <a:buClr>
                <a:srgbClr val="FF0000"/>
              </a:buClr>
              <a:defRPr sz="1800"/>
            </a:pPr>
            <a:r>
              <a:rPr sz="2400"/>
              <a:t>Except for oxygen metabolised</a:t>
            </a:r>
            <a:endParaRPr sz="2400"/>
          </a:p>
          <a:p>
            <a:pPr lvl="0">
              <a:buChar char="▪"/>
              <a:defRPr sz="1800"/>
            </a:pPr>
            <a:r>
              <a:rPr sz="2800"/>
              <a:t>Buoyancy adjustments using lung volume therefore not feasible</a:t>
            </a:r>
            <a:endParaRPr sz="2800"/>
          </a:p>
          <a:p>
            <a:pPr lvl="0">
              <a:buChar char="▪"/>
              <a:defRPr sz="1800"/>
            </a:pPr>
            <a:r>
              <a:rPr sz="2800"/>
              <a:t>Counterlung collapses during descent &amp; expands during ascent</a:t>
            </a:r>
            <a:endParaRPr sz="2800"/>
          </a:p>
          <a:p>
            <a:pPr lvl="0">
              <a:buChar char="▪"/>
              <a:defRPr sz="1800"/>
            </a:pPr>
            <a:r>
              <a:rPr sz="2800"/>
              <a:t>Buoyancy change from fully collapsed to fully inflated is considerable</a:t>
            </a:r>
          </a:p>
        </p:txBody>
      </p:sp>
      <p:sp>
        <p:nvSpPr>
          <p:cNvPr id="351" name="Shape 351"/>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62</a:t>
            </a:r>
          </a:p>
        </p:txBody>
      </p:sp>
    </p:spTree>
  </p:cSld>
  <p:clrMapOvr>
    <a:masterClrMapping/>
  </p:clrMapOvr>
  <p:transition spd="med" advClick="1"/>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3" name="Shape 353"/>
          <p:cNvSpPr/>
          <p:nvPr>
            <p:ph type="title" idx="4294967295"/>
          </p:nvPr>
        </p:nvSpPr>
        <p:spPr>
          <a:prstGeom prst="rect">
            <a:avLst/>
          </a:prstGeom>
        </p:spPr>
        <p:txBody>
          <a:bodyPr lIns="0" tIns="0" rIns="0" bIns="0">
            <a:normAutofit fontScale="100000" lnSpcReduction="0"/>
          </a:bodyPr>
          <a:lstStyle/>
          <a:p>
            <a:pPr lvl="0">
              <a:defRPr sz="1800">
                <a:solidFill>
                  <a:srgbClr val="000000"/>
                </a:solidFill>
              </a:defRPr>
            </a:pPr>
            <a:r>
              <a:rPr sz="3600">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Monitoring PO</a:t>
            </a:r>
            <a:r>
              <a:rPr baseline="-25000" sz="3600">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2</a:t>
            </a:r>
          </a:p>
        </p:txBody>
      </p:sp>
      <p:sp>
        <p:nvSpPr>
          <p:cNvPr id="354" name="Shape 354"/>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Hypoxia &amp; Hyperoxia are real dangers </a:t>
            </a:r>
            <a:endParaRPr sz="2800"/>
          </a:p>
          <a:p>
            <a:pPr lvl="0">
              <a:buChar char="▪"/>
              <a:defRPr sz="1800"/>
            </a:pPr>
            <a:r>
              <a:rPr sz="2800"/>
              <a:t>Frequent cross checking of both primary &amp; secondary</a:t>
            </a:r>
          </a:p>
        </p:txBody>
      </p:sp>
      <p:sp>
        <p:nvSpPr>
          <p:cNvPr id="355" name="Shape 355"/>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63</a:t>
            </a:r>
          </a:p>
        </p:txBody>
      </p:sp>
      <p:sp>
        <p:nvSpPr>
          <p:cNvPr id="356" name="Shape 356"/>
          <p:cNvSpPr/>
          <p:nvPr/>
        </p:nvSpPr>
        <p:spPr>
          <a:xfrm>
            <a:off x="614362" y="3986212"/>
            <a:ext cx="8078788" cy="888682"/>
          </a:xfrm>
          <a:prstGeom prst="rect">
            <a:avLst/>
          </a:prstGeom>
          <a:solidFill>
            <a:srgbClr val="0070C0"/>
          </a:solidFill>
          <a:ln w="38100">
            <a:solidFill>
              <a:srgbClr val="FFFFFF"/>
            </a:solidFill>
            <a:round/>
          </a:ln>
          <a:effectLst>
            <a:outerShdw sx="100000" sy="100000" kx="0" ky="0" algn="b" rotWithShape="0" blurRad="63500" dist="101599" dir="2700000">
              <a:srgbClr val="808080">
                <a:alpha val="34997"/>
              </a:srgbClr>
            </a:outerShdw>
          </a:effectLst>
          <a:extLst>
            <a:ext uri="{C572A759-6A51-4108-AA02-DFA0A04FC94B}">
              <ma14:wrappingTextBoxFlag xmlns:ma14="http://schemas.microsoft.com/office/mac/drawingml/2011/main" val="1"/>
            </a:ext>
          </a:extLst>
        </p:spPr>
        <p:txBody>
          <a:bodyPr lIns="0" tIns="0" rIns="0" bIns="0">
            <a:spAutoFit/>
          </a:bodyPr>
          <a:lstStyle/>
          <a:p>
            <a:pPr lvl="0" algn="ctr">
              <a:defRPr sz="1800"/>
            </a:pPr>
            <a:r>
              <a:rPr sz="2400">
                <a:solidFill>
                  <a:srgbClr val="FFFFFF"/>
                </a:solidFill>
                <a:latin typeface="Arial"/>
                <a:ea typeface="Arial"/>
                <a:cs typeface="Arial"/>
                <a:sym typeface="Arial"/>
              </a:rPr>
              <a:t>Constant PO</a:t>
            </a:r>
            <a:r>
              <a:rPr baseline="-25000" sz="2400">
                <a:solidFill>
                  <a:srgbClr val="FFFFFF"/>
                </a:solidFill>
                <a:latin typeface="Arial"/>
                <a:ea typeface="Arial"/>
                <a:cs typeface="Arial"/>
                <a:sym typeface="Arial"/>
              </a:rPr>
              <a:t>2</a:t>
            </a:r>
            <a:r>
              <a:rPr sz="2400">
                <a:solidFill>
                  <a:srgbClr val="FFFFFF"/>
                </a:solidFill>
                <a:latin typeface="Arial"/>
                <a:ea typeface="Arial"/>
                <a:cs typeface="Arial"/>
                <a:sym typeface="Arial"/>
              </a:rPr>
              <a:t> Monitoring is Vital</a:t>
            </a:r>
            <a:endParaRPr sz="2400">
              <a:solidFill>
                <a:srgbClr val="FFFFFF"/>
              </a:solidFill>
              <a:latin typeface="Arial"/>
              <a:ea typeface="Arial"/>
              <a:cs typeface="Arial"/>
              <a:sym typeface="Arial"/>
            </a:endParaRPr>
          </a:p>
          <a:p>
            <a:pPr lvl="0" algn="ctr">
              <a:defRPr sz="1800"/>
            </a:pPr>
            <a:r>
              <a:rPr sz="2400">
                <a:solidFill>
                  <a:srgbClr val="FFFFFF"/>
                </a:solidFill>
                <a:latin typeface="Arial"/>
                <a:ea typeface="Arial"/>
                <a:cs typeface="Arial"/>
                <a:sym typeface="Arial"/>
              </a:rPr>
              <a:t>Check every 1 minute</a:t>
            </a:r>
          </a:p>
        </p:txBody>
      </p:sp>
      <p:pic>
        <p:nvPicPr>
          <p:cNvPr id="357" name="image.png"/>
          <p:cNvPicPr/>
          <p:nvPr/>
        </p:nvPicPr>
        <p:blipFill>
          <a:blip r:embed="rId2">
            <a:extLst/>
          </a:blip>
          <a:stretch>
            <a:fillRect/>
          </a:stretch>
        </p:blipFill>
        <p:spPr>
          <a:xfrm>
            <a:off x="392112" y="3679825"/>
            <a:ext cx="771526" cy="738188"/>
          </a:xfrm>
          <a:prstGeom prst="rect">
            <a:avLst/>
          </a:prstGeom>
          <a:ln w="12700">
            <a:miter lim="400000"/>
          </a:ln>
        </p:spPr>
      </p:pic>
    </p:spTree>
  </p:cSld>
  <p:clrMapOvr>
    <a:masterClrMapping/>
  </p:clrMapOvr>
  <p:transition spd="med" advClick="1"/>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9" name="Shape 359"/>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Monitoring Gas Supplies</a:t>
            </a:r>
          </a:p>
        </p:txBody>
      </p:sp>
      <p:sp>
        <p:nvSpPr>
          <p:cNvPr id="360" name="Shape 360"/>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Gas supplies used at much slower rate than OC but monitoring is still necessary</a:t>
            </a:r>
            <a:endParaRPr sz="2800"/>
          </a:p>
          <a:p>
            <a:pPr lvl="0">
              <a:buChar char="▪"/>
              <a:defRPr sz="1800"/>
            </a:pPr>
            <a:r>
              <a:rPr sz="2800"/>
              <a:t>Small gas supply quickly used if there are leaks in the loop, frequent mask clearing or frequent ascents / descents</a:t>
            </a:r>
            <a:endParaRPr sz="2800"/>
          </a:p>
          <a:p>
            <a:pPr lvl="0">
              <a:buChar char="▪"/>
              <a:defRPr sz="1800"/>
            </a:pPr>
            <a:r>
              <a:rPr sz="2800"/>
              <a:t>O</a:t>
            </a:r>
            <a:r>
              <a:rPr baseline="-25000" sz="2800"/>
              <a:t>2</a:t>
            </a:r>
            <a:r>
              <a:rPr sz="2800"/>
              <a:t> supply not diluent supply, typically limits duration of dive </a:t>
            </a:r>
          </a:p>
        </p:txBody>
      </p:sp>
      <p:sp>
        <p:nvSpPr>
          <p:cNvPr id="361" name="Shape 361"/>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64</a:t>
            </a:r>
          </a:p>
        </p:txBody>
      </p:sp>
    </p:spTree>
  </p:cSld>
  <p:clrMapOvr>
    <a:masterClrMapping/>
  </p:clrMapOvr>
  <p:transition spd="med" advClick="1"/>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3" name="Shape 363"/>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Ascents</a:t>
            </a:r>
          </a:p>
        </p:txBody>
      </p:sp>
      <p:sp>
        <p:nvSpPr>
          <p:cNvPr id="364" name="Shape 364"/>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Buoyancy changes due to expansion of the counterlung, BCD, and drysuit</a:t>
            </a:r>
            <a:endParaRPr sz="2800"/>
          </a:p>
          <a:p>
            <a:pPr lvl="0">
              <a:buChar char="▪"/>
              <a:defRPr sz="1800"/>
            </a:pPr>
            <a:r>
              <a:rPr sz="2800"/>
              <a:t>PO</a:t>
            </a:r>
            <a:r>
              <a:rPr baseline="-25000" sz="2800"/>
              <a:t>2</a:t>
            </a:r>
            <a:r>
              <a:rPr sz="2800"/>
              <a:t> should not be allowed to drop </a:t>
            </a:r>
            <a:endParaRPr sz="2800"/>
          </a:p>
          <a:p>
            <a:pPr lvl="0">
              <a:buChar char="▪"/>
              <a:defRPr sz="1800"/>
            </a:pPr>
            <a:r>
              <a:rPr sz="2800"/>
              <a:t>Oxygen can be manually added as necessary</a:t>
            </a:r>
          </a:p>
        </p:txBody>
      </p:sp>
      <p:sp>
        <p:nvSpPr>
          <p:cNvPr id="365" name="Shape 365"/>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65</a:t>
            </a:r>
          </a:p>
        </p:txBody>
      </p:sp>
    </p:spTree>
  </p:cSld>
  <p:clrMapOvr>
    <a:masterClrMapping/>
  </p:clrMapOvr>
  <p:transition spd="med" advClick="1"/>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7" name="Shape 367"/>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Physiological Concerns</a:t>
            </a:r>
          </a:p>
        </p:txBody>
      </p:sp>
      <p:sp>
        <p:nvSpPr>
          <p:cNvPr id="368" name="Shape 368"/>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Hypoxia (O</a:t>
            </a:r>
            <a:r>
              <a:rPr baseline="-25000" sz="2800"/>
              <a:t>2</a:t>
            </a:r>
            <a:r>
              <a:rPr sz="2800"/>
              <a:t> deficiency)</a:t>
            </a:r>
            <a:endParaRPr sz="2800"/>
          </a:p>
          <a:p>
            <a:pPr lvl="0">
              <a:buChar char="▪"/>
              <a:defRPr sz="1800"/>
            </a:pPr>
            <a:r>
              <a:rPr sz="2800"/>
              <a:t>Hyperoxia (CNS O</a:t>
            </a:r>
            <a:r>
              <a:rPr baseline="-25000" sz="2800"/>
              <a:t>2 </a:t>
            </a:r>
            <a:r>
              <a:rPr sz="2800"/>
              <a:t>toxicity)</a:t>
            </a:r>
            <a:endParaRPr sz="2800"/>
          </a:p>
          <a:p>
            <a:pPr lvl="0">
              <a:buChar char="▪"/>
              <a:defRPr sz="1800"/>
            </a:pPr>
            <a:r>
              <a:rPr sz="2800"/>
              <a:t>Hypercapnia (CO</a:t>
            </a:r>
            <a:r>
              <a:rPr baseline="-25000" sz="2800"/>
              <a:t>2</a:t>
            </a:r>
            <a:r>
              <a:rPr sz="2800"/>
              <a:t> toxicity)</a:t>
            </a:r>
            <a:endParaRPr sz="2800"/>
          </a:p>
          <a:p>
            <a:pPr lvl="0">
              <a:buChar char="▪"/>
              <a:defRPr sz="1800"/>
            </a:pPr>
            <a:r>
              <a:rPr sz="2800"/>
              <a:t>Decompression Sickness</a:t>
            </a:r>
            <a:endParaRPr sz="2800"/>
          </a:p>
          <a:p>
            <a:pPr lvl="0">
              <a:buChar char="▪"/>
              <a:defRPr sz="1800"/>
            </a:pPr>
            <a:r>
              <a:rPr sz="2800"/>
              <a:t>Chemical Injury</a:t>
            </a:r>
          </a:p>
        </p:txBody>
      </p:sp>
      <p:sp>
        <p:nvSpPr>
          <p:cNvPr id="369" name="Shape 369"/>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66</a:t>
            </a:r>
          </a:p>
        </p:txBody>
      </p:sp>
      <p:sp>
        <p:nvSpPr>
          <p:cNvPr id="370" name="Shape 370"/>
          <p:cNvSpPr/>
          <p:nvPr/>
        </p:nvSpPr>
        <p:spPr>
          <a:xfrm>
            <a:off x="614362" y="4559300"/>
            <a:ext cx="8078788" cy="830769"/>
          </a:xfrm>
          <a:prstGeom prst="rect">
            <a:avLst/>
          </a:prstGeom>
          <a:solidFill>
            <a:srgbClr val="0070C0"/>
          </a:solidFill>
          <a:ln w="38100">
            <a:solidFill>
              <a:srgbClr val="FFFFFF"/>
            </a:solidFill>
            <a:round/>
          </a:ln>
          <a:effectLst>
            <a:outerShdw sx="100000" sy="100000" kx="0" ky="0" algn="b" rotWithShape="0" blurRad="63500" dist="101599" dir="2700000">
              <a:srgbClr val="808080">
                <a:alpha val="34997"/>
              </a:srgbClr>
            </a:outerShdw>
          </a:effectLst>
          <a:extLst>
            <a:ext uri="{C572A759-6A51-4108-AA02-DFA0A04FC94B}">
              <ma14:wrappingTextBoxFlag xmlns:ma14="http://schemas.microsoft.com/office/mac/drawingml/2011/main" val="1"/>
            </a:ext>
          </a:extLst>
        </p:spPr>
        <p:txBody>
          <a:bodyPr lIns="0" tIns="0" rIns="0" bIns="0">
            <a:spAutoFit/>
          </a:bodyPr>
          <a:lstStyle>
            <a:lvl1pPr algn="ctr">
              <a:defRPr sz="2400">
                <a:solidFill>
                  <a:srgbClr val="FFFFFF"/>
                </a:solidFill>
                <a:latin typeface="Arial"/>
                <a:ea typeface="Arial"/>
                <a:cs typeface="Arial"/>
                <a:sym typeface="Arial"/>
              </a:defRPr>
            </a:lvl1pPr>
          </a:lstStyle>
          <a:p>
            <a:pPr lvl="0">
              <a:defRPr sz="1800">
                <a:solidFill>
                  <a:srgbClr val="000000"/>
                </a:solidFill>
              </a:defRPr>
            </a:pPr>
            <a:r>
              <a:rPr sz="2400">
                <a:solidFill>
                  <a:srgbClr val="FFFFFF"/>
                </a:solidFill>
              </a:rPr>
              <a:t>Hypoxia, Hyperoxia &amp; Hypercapnia may cause Loss of Consciousness with little or No warning!</a:t>
            </a:r>
          </a:p>
        </p:txBody>
      </p:sp>
      <p:pic>
        <p:nvPicPr>
          <p:cNvPr id="371" name="image.png"/>
          <p:cNvPicPr/>
          <p:nvPr/>
        </p:nvPicPr>
        <p:blipFill>
          <a:blip r:embed="rId2">
            <a:extLst/>
          </a:blip>
          <a:stretch>
            <a:fillRect/>
          </a:stretch>
        </p:blipFill>
        <p:spPr>
          <a:xfrm>
            <a:off x="392112" y="5068887"/>
            <a:ext cx="771526" cy="738188"/>
          </a:xfrm>
          <a:prstGeom prst="rect">
            <a:avLst/>
          </a:prstGeom>
          <a:ln w="12700">
            <a:miter lim="400000"/>
          </a:ln>
        </p:spPr>
      </p:pic>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 name="Shape 60"/>
          <p:cNvSpPr/>
          <p:nvPr>
            <p:ph type="title" idx="4294967295"/>
          </p:nvPr>
        </p:nvSpPr>
        <p:spPr>
          <a:prstGeom prst="rect">
            <a:avLst/>
          </a:prstGeom>
        </p:spPr>
        <p:txBody>
          <a:bodyPr lIns="46037" tIns="46037" rIns="46037" bIns="46037" anchor="ctr">
            <a:normAutofit fontScale="100000" lnSpcReduction="0"/>
          </a:bodyPr>
          <a:lstStyle>
            <a:lvl1pPr>
              <a:defRPr>
                <a:effectLst>
                  <a:outerShdw sx="100000" sy="100000" kx="0" ky="0" algn="b" rotWithShape="0" blurRad="12700" dist="25400" dir="2700000">
                    <a:srgbClr val="000000"/>
                  </a:outerShdw>
                </a:effectLst>
              </a:defRPr>
            </a:lvl1pPr>
          </a:lstStyle>
          <a:p>
            <a:pPr lvl="0">
              <a:defRPr sz="1800">
                <a:solidFill>
                  <a:srgbClr val="000000"/>
                </a:solidFill>
                <a:effectLst/>
              </a:defRPr>
            </a:pPr>
            <a:r>
              <a:rPr sz="3600">
                <a:solidFill>
                  <a:srgbClr val="0066CC"/>
                </a:solidFill>
                <a:effectLst>
                  <a:outerShdw sx="100000" sy="100000" kx="0" ky="0" algn="b" rotWithShape="0" blurRad="12700" dist="25400" dir="2700000">
                    <a:srgbClr val="000000"/>
                  </a:outerShdw>
                </a:effectLst>
              </a:rPr>
              <a:t>Advice</a:t>
            </a:r>
          </a:p>
        </p:txBody>
      </p:sp>
      <p:sp>
        <p:nvSpPr>
          <p:cNvPr id="61" name="Shape 61"/>
          <p:cNvSpPr/>
          <p:nvPr>
            <p:ph type="body" idx="4294967295"/>
          </p:nvPr>
        </p:nvSpPr>
        <p:spPr>
          <a:xfrm>
            <a:off x="404812" y="1433512"/>
            <a:ext cx="8281988" cy="4745038"/>
          </a:xfrm>
          <a:prstGeom prst="rect">
            <a:avLst/>
          </a:prstGeom>
        </p:spPr>
        <p:txBody>
          <a:bodyPr lIns="46037" tIns="46037" rIns="46037" bIns="46037">
            <a:normAutofit fontScale="100000" lnSpcReduction="0"/>
          </a:bodyPr>
          <a:lstStyle/>
          <a:p>
            <a:pPr lvl="0" marL="386669" indent="-318407">
              <a:buClr>
                <a:srgbClr val="FF0000"/>
              </a:buClr>
              <a:buChar char="▪"/>
              <a:defRPr sz="1800"/>
            </a:pPr>
            <a:r>
              <a:rPr sz="2600">
                <a:solidFill>
                  <a:srgbClr val="FF0000"/>
                </a:solidFill>
                <a:latin typeface="Arial Rounded MT Bold"/>
                <a:ea typeface="Arial Rounded MT Bold"/>
                <a:cs typeface="Arial Rounded MT Bold"/>
                <a:sym typeface="Arial Rounded MT Bold"/>
              </a:rPr>
              <a:t>The sport of SCUBA diving has many hazards:</a:t>
            </a:r>
            <a:endParaRPr sz="2600">
              <a:solidFill>
                <a:srgbClr val="0066FF"/>
              </a:solidFill>
              <a:latin typeface="Arial Rounded MT Bold"/>
              <a:ea typeface="Arial Rounded MT Bold"/>
              <a:cs typeface="Arial Rounded MT Bold"/>
              <a:sym typeface="Arial Rounded MT Bold"/>
            </a:endParaRPr>
          </a:p>
          <a:p>
            <a:pPr lvl="1" marL="706803" indent="-252778">
              <a:spcBef>
                <a:spcPts val="500"/>
              </a:spcBef>
              <a:buClr>
                <a:srgbClr val="FF0000"/>
              </a:buClr>
              <a:defRPr sz="1800"/>
            </a:pPr>
            <a:r>
              <a:rPr sz="2300">
                <a:solidFill>
                  <a:srgbClr val="0066FF"/>
                </a:solidFill>
                <a:latin typeface="Arial Rounded MT Bold"/>
                <a:ea typeface="Arial Rounded MT Bold"/>
                <a:cs typeface="Arial Rounded MT Bold"/>
                <a:sym typeface="Arial Rounded MT Bold"/>
              </a:rPr>
              <a:t>From the first time you put a regulator in your mouth and descended below the surface of the water you began accepting the risk that one of these hazards might seriously injure or even kill you.</a:t>
            </a:r>
            <a:endParaRPr sz="2300">
              <a:solidFill>
                <a:srgbClr val="0066FF"/>
              </a:solidFill>
              <a:latin typeface="Arial Rounded MT Bold"/>
              <a:ea typeface="Arial Rounded MT Bold"/>
              <a:cs typeface="Arial Rounded MT Bold"/>
              <a:sym typeface="Arial Rounded MT Bold"/>
            </a:endParaRPr>
          </a:p>
          <a:p>
            <a:pPr lvl="1" marL="706803" indent="-252778">
              <a:spcBef>
                <a:spcPts val="500"/>
              </a:spcBef>
              <a:buClr>
                <a:srgbClr val="FF0000"/>
              </a:buClr>
              <a:defRPr sz="1800"/>
            </a:pPr>
            <a:r>
              <a:rPr sz="2300">
                <a:solidFill>
                  <a:srgbClr val="0066FF"/>
                </a:solidFill>
                <a:latin typeface="Arial Rounded MT Bold"/>
                <a:ea typeface="Arial Rounded MT Bold"/>
                <a:cs typeface="Arial Rounded MT Bold"/>
                <a:sym typeface="Arial Rounded MT Bold"/>
              </a:rPr>
              <a:t>As your skills and experience progressed beyond that of an entry-level diver, you began choosing to make more advanced dives, and  accepted the greater risks that went with them.</a:t>
            </a:r>
            <a:endParaRPr sz="2300">
              <a:solidFill>
                <a:srgbClr val="0066FF"/>
              </a:solidFill>
              <a:latin typeface="Arial Rounded MT Bold"/>
              <a:ea typeface="Arial Rounded MT Bold"/>
              <a:cs typeface="Arial Rounded MT Bold"/>
              <a:sym typeface="Arial Rounded MT Bold"/>
            </a:endParaRPr>
          </a:p>
          <a:p>
            <a:pPr lvl="1" marL="706803" indent="-252778">
              <a:spcBef>
                <a:spcPts val="500"/>
              </a:spcBef>
              <a:buClr>
                <a:srgbClr val="FF0000"/>
              </a:buClr>
              <a:defRPr sz="1800"/>
            </a:pPr>
            <a:r>
              <a:rPr sz="2300">
                <a:solidFill>
                  <a:srgbClr val="0066FF"/>
                </a:solidFill>
                <a:latin typeface="Arial Rounded MT Bold"/>
                <a:ea typeface="Arial Rounded MT Bold"/>
                <a:cs typeface="Arial Rounded MT Bold"/>
                <a:sym typeface="Arial Rounded MT Bold"/>
              </a:rPr>
              <a:t>In the IANTD </a:t>
            </a:r>
            <a:r>
              <a:rPr sz="2400">
                <a:solidFill>
                  <a:srgbClr val="0070C0"/>
                </a:solidFill>
                <a:latin typeface="Arial Rounded MT Bold"/>
                <a:ea typeface="Arial Rounded MT Bold"/>
                <a:cs typeface="Arial Rounded MT Bold"/>
                <a:sym typeface="Arial Rounded MT Bold"/>
              </a:rPr>
              <a:t>X-CCR diver class</a:t>
            </a:r>
            <a:r>
              <a:rPr sz="2300">
                <a:solidFill>
                  <a:srgbClr val="0070C0"/>
                </a:solidFill>
                <a:latin typeface="Arial Rounded MT Bold"/>
                <a:ea typeface="Arial Rounded MT Bold"/>
                <a:cs typeface="Arial Rounded MT Bold"/>
                <a:sym typeface="Arial Rounded MT Bold"/>
              </a:rPr>
              <a:t>, where exposure to diving environments </a:t>
            </a:r>
            <a:r>
              <a:rPr sz="2300">
                <a:solidFill>
                  <a:srgbClr val="0066FF"/>
                </a:solidFill>
                <a:latin typeface="Arial Rounded MT Bold"/>
                <a:ea typeface="Arial Rounded MT Bold"/>
                <a:cs typeface="Arial Rounded MT Bold"/>
                <a:sym typeface="Arial Rounded MT Bold"/>
              </a:rPr>
              <a:t>are part of the curriculum, the risks  are relevant. </a:t>
            </a:r>
          </a:p>
        </p:txBody>
      </p:sp>
      <p:sp>
        <p:nvSpPr>
          <p:cNvPr id="62" name="Shape 62"/>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7</a:t>
            </a:r>
          </a:p>
        </p:txBody>
      </p:sp>
    </p:spTree>
  </p:cSld>
  <p:clrMapOvr>
    <a:masterClrMapping/>
  </p:clrMapOvr>
  <p:transition spd="med" advClick="1"/>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3" name="Shape 373"/>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Failure Modes</a:t>
            </a:r>
          </a:p>
        </p:txBody>
      </p:sp>
      <p:sp>
        <p:nvSpPr>
          <p:cNvPr id="374" name="Shape 374"/>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marL="342900" indent="-274637">
              <a:buSzTx/>
              <a:buNone/>
              <a:defRPr sz="1800"/>
            </a:pPr>
            <a:r>
              <a:rPr sz="2800"/>
              <a:t>Bail-out Scenarios</a:t>
            </a:r>
            <a:endParaRPr sz="2800"/>
          </a:p>
          <a:p>
            <a:pPr lvl="1" marL="717794" indent="-263769">
              <a:lnSpc>
                <a:spcPct val="90000"/>
              </a:lnSpc>
              <a:spcBef>
                <a:spcPts val="500"/>
              </a:spcBef>
              <a:buClr>
                <a:srgbClr val="FF0000"/>
              </a:buClr>
              <a:defRPr sz="1800"/>
            </a:pPr>
            <a:r>
              <a:rPr sz="2400"/>
              <a:t>Hypoxia</a:t>
            </a:r>
            <a:endParaRPr sz="2400"/>
          </a:p>
          <a:p>
            <a:pPr lvl="1" marL="717794" indent="-263769">
              <a:lnSpc>
                <a:spcPct val="90000"/>
              </a:lnSpc>
              <a:spcBef>
                <a:spcPts val="500"/>
              </a:spcBef>
              <a:buClr>
                <a:srgbClr val="FF0000"/>
              </a:buClr>
              <a:defRPr sz="1800"/>
            </a:pPr>
            <a:r>
              <a:rPr sz="2400"/>
              <a:t>Hyperoxia</a:t>
            </a:r>
            <a:endParaRPr sz="2400"/>
          </a:p>
          <a:p>
            <a:pPr lvl="1" marL="717794" indent="-263769">
              <a:lnSpc>
                <a:spcPct val="90000"/>
              </a:lnSpc>
              <a:spcBef>
                <a:spcPts val="500"/>
              </a:spcBef>
              <a:buClr>
                <a:srgbClr val="FF0000"/>
              </a:buClr>
              <a:defRPr sz="1800"/>
            </a:pPr>
            <a:r>
              <a:rPr sz="2400"/>
              <a:t>Hypercapnia</a:t>
            </a:r>
            <a:endParaRPr sz="2400"/>
          </a:p>
          <a:p>
            <a:pPr lvl="1" marL="717794" indent="-263769">
              <a:lnSpc>
                <a:spcPct val="90000"/>
              </a:lnSpc>
              <a:spcBef>
                <a:spcPts val="500"/>
              </a:spcBef>
              <a:buClr>
                <a:srgbClr val="FF0000"/>
              </a:buClr>
              <a:defRPr sz="1800"/>
            </a:pPr>
            <a:r>
              <a:rPr sz="2400"/>
              <a:t>Complete electronics failure</a:t>
            </a:r>
            <a:endParaRPr sz="2400"/>
          </a:p>
          <a:p>
            <a:pPr lvl="2" marL="995362" indent="-228600">
              <a:lnSpc>
                <a:spcPct val="90000"/>
              </a:lnSpc>
              <a:spcBef>
                <a:spcPts val="500"/>
              </a:spcBef>
              <a:buClr>
                <a:srgbClr val="FF0000"/>
              </a:buClr>
              <a:buFont typeface="Wingdings 2"/>
              <a:defRPr sz="1800"/>
            </a:pPr>
            <a:r>
              <a:rPr sz="2400"/>
              <a:t>Semi-closed mode</a:t>
            </a:r>
            <a:endParaRPr sz="2400"/>
          </a:p>
          <a:p>
            <a:pPr lvl="2" marL="995362" indent="-228600">
              <a:lnSpc>
                <a:spcPct val="90000"/>
              </a:lnSpc>
              <a:spcBef>
                <a:spcPts val="500"/>
              </a:spcBef>
              <a:buClr>
                <a:srgbClr val="FF0000"/>
              </a:buClr>
              <a:buFont typeface="Wingdings 2"/>
              <a:defRPr sz="1800"/>
            </a:pPr>
            <a:r>
              <a:rPr sz="2400"/>
              <a:t>Minimum loop volume</a:t>
            </a:r>
          </a:p>
        </p:txBody>
      </p:sp>
      <p:sp>
        <p:nvSpPr>
          <p:cNvPr id="375" name="Shape 375"/>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67</a:t>
            </a:r>
          </a:p>
        </p:txBody>
      </p:sp>
      <p:sp>
        <p:nvSpPr>
          <p:cNvPr id="376" name="Shape 376"/>
          <p:cNvSpPr/>
          <p:nvPr/>
        </p:nvSpPr>
        <p:spPr>
          <a:xfrm>
            <a:off x="614362" y="5229225"/>
            <a:ext cx="8078788" cy="830769"/>
          </a:xfrm>
          <a:prstGeom prst="rect">
            <a:avLst/>
          </a:prstGeom>
          <a:solidFill>
            <a:srgbClr val="0070C0"/>
          </a:solidFill>
          <a:ln w="38100">
            <a:solidFill>
              <a:srgbClr val="FFFFFF"/>
            </a:solidFill>
            <a:round/>
          </a:ln>
          <a:effectLst>
            <a:outerShdw sx="100000" sy="100000" kx="0" ky="0" algn="b" rotWithShape="0" blurRad="63500" dist="101599" dir="2700000">
              <a:srgbClr val="808080">
                <a:alpha val="34997"/>
              </a:srgbClr>
            </a:outerShdw>
          </a:effectLst>
          <a:extLst>
            <a:ext uri="{C572A759-6A51-4108-AA02-DFA0A04FC94B}">
              <ma14:wrappingTextBoxFlag xmlns:ma14="http://schemas.microsoft.com/office/mac/drawingml/2011/main" val="1"/>
            </a:ext>
          </a:extLst>
        </p:spPr>
        <p:txBody>
          <a:bodyPr lIns="0" tIns="0" rIns="0" bIns="0">
            <a:spAutoFit/>
          </a:bodyPr>
          <a:lstStyle/>
          <a:p>
            <a:pPr lvl="0" algn="ctr">
              <a:defRPr sz="1800"/>
            </a:pPr>
            <a:r>
              <a:rPr sz="2400">
                <a:solidFill>
                  <a:srgbClr val="FFFFFF"/>
                </a:solidFill>
                <a:latin typeface="Arial"/>
                <a:ea typeface="Arial"/>
                <a:cs typeface="Arial"/>
                <a:sym typeface="Arial"/>
              </a:rPr>
              <a:t>In an Emergency</a:t>
            </a:r>
            <a:endParaRPr sz="2400">
              <a:solidFill>
                <a:srgbClr val="FFFFFF"/>
              </a:solidFill>
              <a:latin typeface="Arial"/>
              <a:ea typeface="Arial"/>
              <a:cs typeface="Arial"/>
              <a:sym typeface="Arial"/>
            </a:endParaRPr>
          </a:p>
          <a:p>
            <a:pPr lvl="0" algn="ctr">
              <a:defRPr sz="1800"/>
            </a:pPr>
            <a:r>
              <a:rPr sz="2400">
                <a:solidFill>
                  <a:srgbClr val="FFFFFF"/>
                </a:solidFill>
                <a:latin typeface="Arial"/>
                <a:ea typeface="Arial"/>
                <a:cs typeface="Arial"/>
                <a:sym typeface="Arial"/>
              </a:rPr>
              <a:t>Poorly Learned Survival Skills Are Lost First!</a:t>
            </a:r>
          </a:p>
        </p:txBody>
      </p:sp>
      <p:pic>
        <p:nvPicPr>
          <p:cNvPr id="377" name="image.png"/>
          <p:cNvPicPr/>
          <p:nvPr/>
        </p:nvPicPr>
        <p:blipFill>
          <a:blip r:embed="rId2">
            <a:extLst/>
          </a:blip>
          <a:stretch>
            <a:fillRect/>
          </a:stretch>
        </p:blipFill>
        <p:spPr>
          <a:xfrm>
            <a:off x="392112" y="4943475"/>
            <a:ext cx="771526" cy="738188"/>
          </a:xfrm>
          <a:prstGeom prst="rect">
            <a:avLst/>
          </a:prstGeom>
          <a:ln w="12700">
            <a:miter lim="400000"/>
          </a:ln>
        </p:spPr>
      </p:pic>
    </p:spTree>
  </p:cSld>
  <p:clrMapOvr>
    <a:masterClrMapping/>
  </p:clrMapOvr>
  <p:transition spd="med" advClick="1"/>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9" name="Shape 379"/>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Hypoxia</a:t>
            </a:r>
          </a:p>
        </p:txBody>
      </p:sp>
      <p:sp>
        <p:nvSpPr>
          <p:cNvPr id="380" name="Shape 380"/>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lnSpc>
                <a:spcPct val="90000"/>
              </a:lnSpc>
              <a:buChar char="▪"/>
              <a:defRPr sz="1800"/>
            </a:pPr>
            <a:r>
              <a:rPr sz="2800"/>
              <a:t>Lack of oxygen at cellular level</a:t>
            </a:r>
            <a:endParaRPr sz="2800"/>
          </a:p>
          <a:p>
            <a:pPr lvl="1" marL="717794" indent="-263769">
              <a:lnSpc>
                <a:spcPct val="90000"/>
              </a:lnSpc>
              <a:spcBef>
                <a:spcPts val="500"/>
              </a:spcBef>
              <a:buClr>
                <a:srgbClr val="FF0000"/>
              </a:buClr>
              <a:defRPr sz="1800"/>
            </a:pPr>
            <a:r>
              <a:rPr sz="2400"/>
              <a:t>First signs at PO</a:t>
            </a:r>
            <a:r>
              <a:rPr baseline="-25000" sz="2400"/>
              <a:t>2</a:t>
            </a:r>
            <a:r>
              <a:rPr sz="2400"/>
              <a:t> of 0.16</a:t>
            </a:r>
            <a:endParaRPr sz="2400"/>
          </a:p>
          <a:p>
            <a:pPr lvl="1" marL="717794" indent="-263769">
              <a:lnSpc>
                <a:spcPct val="90000"/>
              </a:lnSpc>
              <a:spcBef>
                <a:spcPts val="500"/>
              </a:spcBef>
              <a:buClr>
                <a:srgbClr val="FF0000"/>
              </a:buClr>
              <a:defRPr sz="1800"/>
            </a:pPr>
            <a:r>
              <a:rPr sz="2400"/>
              <a:t>Serious signs at PO</a:t>
            </a:r>
            <a:r>
              <a:rPr baseline="-25000" sz="2400"/>
              <a:t>2</a:t>
            </a:r>
            <a:r>
              <a:rPr sz="2400"/>
              <a:t> of 0.10</a:t>
            </a:r>
            <a:endParaRPr sz="2400"/>
          </a:p>
          <a:p>
            <a:pPr lvl="0">
              <a:lnSpc>
                <a:spcPct val="90000"/>
              </a:lnSpc>
              <a:buChar char="▪"/>
              <a:defRPr sz="1800"/>
            </a:pPr>
            <a:r>
              <a:rPr sz="2800"/>
              <a:t>Lack of coordination</a:t>
            </a:r>
            <a:endParaRPr sz="2800"/>
          </a:p>
          <a:p>
            <a:pPr lvl="1" marL="717794" indent="-263769">
              <a:lnSpc>
                <a:spcPct val="90000"/>
              </a:lnSpc>
              <a:spcBef>
                <a:spcPts val="500"/>
              </a:spcBef>
              <a:buClr>
                <a:srgbClr val="FF0000"/>
              </a:buClr>
              <a:defRPr sz="1800"/>
            </a:pPr>
            <a:r>
              <a:rPr sz="2400"/>
              <a:t>Confusion, euphoria, inability to think clearly, unconsciousness &amp; death</a:t>
            </a:r>
          </a:p>
        </p:txBody>
      </p:sp>
      <p:sp>
        <p:nvSpPr>
          <p:cNvPr id="381" name="Shape 381"/>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68</a:t>
            </a:r>
          </a:p>
        </p:txBody>
      </p:sp>
      <p:sp>
        <p:nvSpPr>
          <p:cNvPr id="382" name="Shape 382"/>
          <p:cNvSpPr/>
          <p:nvPr/>
        </p:nvSpPr>
        <p:spPr>
          <a:xfrm>
            <a:off x="534987" y="5111750"/>
            <a:ext cx="8077201" cy="906570"/>
          </a:xfrm>
          <a:prstGeom prst="rect">
            <a:avLst/>
          </a:prstGeom>
          <a:solidFill>
            <a:srgbClr val="0070C0"/>
          </a:solidFill>
          <a:ln w="38100">
            <a:solidFill>
              <a:srgbClr val="FFFFFF"/>
            </a:solidFill>
            <a:round/>
          </a:ln>
          <a:effectLst>
            <a:outerShdw sx="100000" sy="100000" kx="0" ky="0" algn="b" rotWithShape="0" blurRad="63500" dist="101599" dir="2700000">
              <a:srgbClr val="808080">
                <a:alpha val="34997"/>
              </a:srgbClr>
            </a:outerShdw>
          </a:effectLst>
          <a:extLst>
            <a:ext uri="{C572A759-6A51-4108-AA02-DFA0A04FC94B}">
              <ma14:wrappingTextBoxFlag xmlns:ma14="http://schemas.microsoft.com/office/mac/drawingml/2011/main" val="1"/>
            </a:ext>
          </a:extLst>
        </p:spPr>
        <p:txBody>
          <a:bodyPr lIns="46037" tIns="46037" rIns="46037" bIns="46037">
            <a:spAutoFit/>
          </a:bodyPr>
          <a:lstStyle/>
          <a:p>
            <a:pPr lvl="0" algn="ctr">
              <a:lnSpc>
                <a:spcPct val="90000"/>
              </a:lnSpc>
              <a:spcBef>
                <a:spcPts val="800"/>
              </a:spcBef>
              <a:defRPr sz="1800"/>
            </a:pPr>
            <a:r>
              <a:rPr sz="2400">
                <a:solidFill>
                  <a:srgbClr val="FFFFFF"/>
                </a:solidFill>
                <a:latin typeface="Arial"/>
                <a:ea typeface="Arial"/>
                <a:cs typeface="Arial"/>
                <a:sym typeface="Arial"/>
              </a:rPr>
              <a:t>Hypoxia Can Lead to</a:t>
            </a:r>
            <a:endParaRPr sz="2400">
              <a:solidFill>
                <a:srgbClr val="FFFFFF"/>
              </a:solidFill>
              <a:latin typeface="Arial"/>
              <a:ea typeface="Arial"/>
              <a:cs typeface="Arial"/>
              <a:sym typeface="Arial"/>
            </a:endParaRPr>
          </a:p>
          <a:p>
            <a:pPr lvl="0" algn="ctr">
              <a:lnSpc>
                <a:spcPct val="90000"/>
              </a:lnSpc>
              <a:spcBef>
                <a:spcPts val="800"/>
              </a:spcBef>
              <a:defRPr sz="1800"/>
            </a:pPr>
            <a:r>
              <a:rPr sz="2400">
                <a:solidFill>
                  <a:srgbClr val="FFFFFF"/>
                </a:solidFill>
                <a:latin typeface="Arial"/>
                <a:ea typeface="Arial"/>
                <a:cs typeface="Arial"/>
                <a:sym typeface="Arial"/>
              </a:rPr>
              <a:t>Unconsciousness &amp; Death </a:t>
            </a:r>
            <a:r>
              <a:rPr sz="2400" u="sng">
                <a:solidFill>
                  <a:srgbClr val="FFFFFF"/>
                </a:solidFill>
                <a:latin typeface="Arial"/>
                <a:ea typeface="Arial"/>
                <a:cs typeface="Arial"/>
                <a:sym typeface="Arial"/>
              </a:rPr>
              <a:t>Without</a:t>
            </a:r>
            <a:r>
              <a:rPr sz="2400">
                <a:solidFill>
                  <a:srgbClr val="FFFFFF"/>
                </a:solidFill>
                <a:latin typeface="Arial"/>
                <a:ea typeface="Arial"/>
                <a:cs typeface="Arial"/>
                <a:sym typeface="Arial"/>
              </a:rPr>
              <a:t> Warning</a:t>
            </a:r>
          </a:p>
        </p:txBody>
      </p:sp>
      <p:pic>
        <p:nvPicPr>
          <p:cNvPr id="383" name="image.png"/>
          <p:cNvPicPr/>
          <p:nvPr/>
        </p:nvPicPr>
        <p:blipFill>
          <a:blip r:embed="rId2">
            <a:extLst/>
          </a:blip>
          <a:stretch>
            <a:fillRect/>
          </a:stretch>
        </p:blipFill>
        <p:spPr>
          <a:xfrm>
            <a:off x="344487" y="4800600"/>
            <a:ext cx="771526" cy="738188"/>
          </a:xfrm>
          <a:prstGeom prst="rect">
            <a:avLst/>
          </a:prstGeom>
          <a:ln w="12700">
            <a:miter lim="400000"/>
          </a:ln>
        </p:spPr>
      </p:pic>
    </p:spTree>
  </p:cSld>
  <p:clrMapOvr>
    <a:masterClrMapping/>
  </p:clrMapOvr>
  <p:transition spd="med" advClick="1"/>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5" name="Shape 385"/>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Hypoxia</a:t>
            </a:r>
          </a:p>
        </p:txBody>
      </p:sp>
      <p:sp>
        <p:nvSpPr>
          <p:cNvPr id="386" name="Shape 386"/>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lnSpc>
                <a:spcPct val="90000"/>
              </a:lnSpc>
              <a:buChar char="▪"/>
              <a:defRPr sz="1800"/>
            </a:pPr>
            <a:r>
              <a:rPr sz="2800"/>
              <a:t>Procedure</a:t>
            </a:r>
            <a:endParaRPr sz="2800"/>
          </a:p>
          <a:p>
            <a:pPr lvl="1" marL="717794" indent="-263769">
              <a:lnSpc>
                <a:spcPct val="90000"/>
              </a:lnSpc>
              <a:spcBef>
                <a:spcPts val="500"/>
              </a:spcBef>
              <a:buClr>
                <a:srgbClr val="FF0000"/>
              </a:buClr>
              <a:defRPr sz="1800"/>
            </a:pPr>
            <a:r>
              <a:rPr sz="2400"/>
              <a:t>Switch to Open Circuit for one or more sanity breaths</a:t>
            </a:r>
            <a:endParaRPr sz="2400"/>
          </a:p>
          <a:p>
            <a:pPr lvl="1" marL="717794" indent="-263769">
              <a:lnSpc>
                <a:spcPct val="90000"/>
              </a:lnSpc>
              <a:spcBef>
                <a:spcPts val="500"/>
              </a:spcBef>
              <a:buClr>
                <a:srgbClr val="FF0000"/>
              </a:buClr>
              <a:defRPr sz="1800"/>
            </a:pPr>
            <a:r>
              <a:rPr sz="2400"/>
              <a:t>Switch back to Rebreather</a:t>
            </a:r>
            <a:endParaRPr sz="2400"/>
          </a:p>
          <a:p>
            <a:pPr lvl="1" marL="717794" indent="-263769">
              <a:lnSpc>
                <a:spcPct val="90000"/>
              </a:lnSpc>
              <a:spcBef>
                <a:spcPts val="500"/>
              </a:spcBef>
              <a:buClr>
                <a:srgbClr val="FF0000"/>
              </a:buClr>
              <a:defRPr sz="1800"/>
            </a:pPr>
            <a:r>
              <a:rPr sz="2400"/>
              <a:t>Diluent flush </a:t>
            </a:r>
            <a:endParaRPr sz="2400"/>
          </a:p>
          <a:p>
            <a:pPr lvl="1" marL="717794" indent="-263769">
              <a:lnSpc>
                <a:spcPct val="90000"/>
              </a:lnSpc>
              <a:spcBef>
                <a:spcPts val="500"/>
              </a:spcBef>
              <a:buClr>
                <a:srgbClr val="FF0000"/>
              </a:buClr>
              <a:defRPr sz="1800"/>
            </a:pPr>
            <a:r>
              <a:rPr sz="2400"/>
              <a:t>Check PO</a:t>
            </a:r>
            <a:r>
              <a:rPr baseline="-25000" sz="2400"/>
              <a:t>2</a:t>
            </a:r>
            <a:endParaRPr baseline="-25000" sz="2400"/>
          </a:p>
          <a:p>
            <a:pPr lvl="1" marL="717794" indent="-263769">
              <a:lnSpc>
                <a:spcPct val="90000"/>
              </a:lnSpc>
              <a:spcBef>
                <a:spcPts val="500"/>
              </a:spcBef>
              <a:buClr>
                <a:srgbClr val="FF0000"/>
              </a:buClr>
              <a:defRPr sz="1800"/>
            </a:pPr>
            <a:r>
              <a:rPr sz="2400"/>
              <a:t>Manually add oxygen to desired PO</a:t>
            </a:r>
            <a:r>
              <a:rPr baseline="-25000" sz="2400"/>
              <a:t>2</a:t>
            </a:r>
            <a:endParaRPr sz="2400"/>
          </a:p>
          <a:p>
            <a:pPr lvl="1" marL="717794" indent="-263769">
              <a:lnSpc>
                <a:spcPct val="90000"/>
              </a:lnSpc>
              <a:spcBef>
                <a:spcPts val="500"/>
              </a:spcBef>
              <a:buClr>
                <a:srgbClr val="FF0000"/>
              </a:buClr>
              <a:defRPr sz="1800"/>
            </a:pPr>
            <a:r>
              <a:rPr sz="2400"/>
              <a:t>Repeat until PO</a:t>
            </a:r>
            <a:r>
              <a:rPr baseline="-25000" sz="2400"/>
              <a:t>2</a:t>
            </a:r>
            <a:r>
              <a:rPr sz="2400"/>
              <a:t> setpoint is obtained</a:t>
            </a:r>
          </a:p>
        </p:txBody>
      </p:sp>
      <p:sp>
        <p:nvSpPr>
          <p:cNvPr id="387" name="Shape 387"/>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69</a:t>
            </a:r>
          </a:p>
        </p:txBody>
      </p:sp>
      <p:sp>
        <p:nvSpPr>
          <p:cNvPr id="388" name="Shape 388"/>
          <p:cNvSpPr/>
          <p:nvPr/>
        </p:nvSpPr>
        <p:spPr>
          <a:xfrm>
            <a:off x="614362" y="5006975"/>
            <a:ext cx="7816851" cy="461591"/>
          </a:xfrm>
          <a:prstGeom prst="rect">
            <a:avLst/>
          </a:prstGeom>
          <a:solidFill>
            <a:srgbClr val="0070C0"/>
          </a:solidFill>
          <a:ln w="38100">
            <a:solidFill>
              <a:srgbClr val="FFFFFF"/>
            </a:solidFill>
            <a:round/>
          </a:ln>
          <a:effectLst>
            <a:outerShdw sx="100000" sy="100000" kx="0" ky="0" algn="b" rotWithShape="0" blurRad="63500" dist="101599" dir="2700000">
              <a:srgbClr val="808080">
                <a:alpha val="34997"/>
              </a:srgbClr>
            </a:outerShdw>
          </a:effectLst>
          <a:extLst>
            <a:ext uri="{C572A759-6A51-4108-AA02-DFA0A04FC94B}">
              <ma14:wrappingTextBoxFlag xmlns:ma14="http://schemas.microsoft.com/office/mac/drawingml/2011/main" val="1"/>
            </a:ext>
          </a:extLst>
        </p:spPr>
        <p:txBody>
          <a:bodyPr lIns="0" tIns="0" rIns="0" bIns="0">
            <a:spAutoFit/>
          </a:bodyPr>
          <a:lstStyle/>
          <a:p>
            <a:pPr lvl="0" algn="ctr">
              <a:defRPr sz="1800"/>
            </a:pPr>
            <a:r>
              <a:rPr sz="2000">
                <a:solidFill>
                  <a:srgbClr val="FFFFFF"/>
                </a:solidFill>
                <a:latin typeface="Arial"/>
                <a:ea typeface="Arial"/>
                <a:cs typeface="Arial"/>
                <a:sym typeface="Arial"/>
              </a:rPr>
              <a:t>If PO</a:t>
            </a:r>
            <a:r>
              <a:rPr baseline="-25000" sz="2000">
                <a:solidFill>
                  <a:srgbClr val="FFFFFF"/>
                </a:solidFill>
                <a:latin typeface="Arial"/>
                <a:ea typeface="Arial"/>
                <a:cs typeface="Arial"/>
                <a:sym typeface="Arial"/>
              </a:rPr>
              <a:t>2</a:t>
            </a:r>
            <a:r>
              <a:rPr sz="2000">
                <a:solidFill>
                  <a:srgbClr val="FFFFFF"/>
                </a:solidFill>
                <a:latin typeface="Arial"/>
                <a:ea typeface="Arial"/>
                <a:cs typeface="Arial"/>
                <a:sym typeface="Arial"/>
              </a:rPr>
              <a:t> Remains Low, Switch to  Open Circuit &amp; Bail-Out</a:t>
            </a:r>
          </a:p>
        </p:txBody>
      </p:sp>
      <p:sp>
        <p:nvSpPr>
          <p:cNvPr id="389" name="Shape 389"/>
          <p:cNvSpPr/>
          <p:nvPr/>
        </p:nvSpPr>
        <p:spPr>
          <a:xfrm>
            <a:off x="614362" y="5575300"/>
            <a:ext cx="7816851" cy="769128"/>
          </a:xfrm>
          <a:prstGeom prst="rect">
            <a:avLst/>
          </a:prstGeom>
          <a:solidFill>
            <a:srgbClr val="0070C0"/>
          </a:solidFill>
          <a:ln w="38100">
            <a:solidFill>
              <a:srgbClr val="FFFFFF"/>
            </a:solidFill>
            <a:round/>
          </a:ln>
          <a:effectLst>
            <a:outerShdw sx="100000" sy="100000" kx="0" ky="0" algn="b" rotWithShape="0" blurRad="63500" dist="101599" dir="2700000">
              <a:srgbClr val="808080">
                <a:alpha val="34997"/>
              </a:srgbClr>
            </a:outerShdw>
          </a:effectLst>
          <a:extLst>
            <a:ext uri="{C572A759-6A51-4108-AA02-DFA0A04FC94B}">
              <ma14:wrappingTextBoxFlag xmlns:ma14="http://schemas.microsoft.com/office/mac/drawingml/2011/main" val="1"/>
            </a:ext>
          </a:extLst>
        </p:spPr>
        <p:txBody>
          <a:bodyPr lIns="46037" tIns="46037" rIns="46037" bIns="46037">
            <a:spAutoFit/>
          </a:bodyPr>
          <a:lstStyle/>
          <a:p>
            <a:pPr lvl="0" algn="ctr">
              <a:lnSpc>
                <a:spcPct val="90000"/>
              </a:lnSpc>
              <a:spcBef>
                <a:spcPts val="700"/>
              </a:spcBef>
              <a:defRPr sz="1800"/>
            </a:pPr>
            <a:r>
              <a:rPr sz="2000">
                <a:solidFill>
                  <a:srgbClr val="FFFFFF"/>
                </a:solidFill>
                <a:latin typeface="Arial"/>
                <a:ea typeface="Arial"/>
                <a:cs typeface="Arial"/>
                <a:sym typeface="Arial"/>
              </a:rPr>
              <a:t>Hypoxia Can Lead to</a:t>
            </a:r>
            <a:endParaRPr sz="2000">
              <a:solidFill>
                <a:srgbClr val="FFFFFF"/>
              </a:solidFill>
              <a:latin typeface="Arial"/>
              <a:ea typeface="Arial"/>
              <a:cs typeface="Arial"/>
              <a:sym typeface="Arial"/>
            </a:endParaRPr>
          </a:p>
          <a:p>
            <a:pPr lvl="0" algn="ctr">
              <a:lnSpc>
                <a:spcPct val="90000"/>
              </a:lnSpc>
              <a:spcBef>
                <a:spcPts val="700"/>
              </a:spcBef>
              <a:defRPr sz="1800"/>
            </a:pPr>
            <a:r>
              <a:rPr sz="2000">
                <a:solidFill>
                  <a:srgbClr val="FFFFFF"/>
                </a:solidFill>
                <a:latin typeface="Arial"/>
                <a:ea typeface="Arial"/>
                <a:cs typeface="Arial"/>
                <a:sym typeface="Arial"/>
              </a:rPr>
              <a:t>Unconsciousness &amp; Death </a:t>
            </a:r>
            <a:r>
              <a:rPr sz="2000" u="sng">
                <a:solidFill>
                  <a:srgbClr val="FFFFFF"/>
                </a:solidFill>
                <a:latin typeface="Arial"/>
                <a:ea typeface="Arial"/>
                <a:cs typeface="Arial"/>
                <a:sym typeface="Arial"/>
              </a:rPr>
              <a:t>Without</a:t>
            </a:r>
            <a:r>
              <a:rPr sz="2000">
                <a:solidFill>
                  <a:srgbClr val="FFFFFF"/>
                </a:solidFill>
                <a:latin typeface="Arial"/>
                <a:ea typeface="Arial"/>
                <a:cs typeface="Arial"/>
                <a:sym typeface="Arial"/>
              </a:rPr>
              <a:t> Warning</a:t>
            </a:r>
          </a:p>
        </p:txBody>
      </p:sp>
      <p:pic>
        <p:nvPicPr>
          <p:cNvPr id="390" name="image.png"/>
          <p:cNvPicPr/>
          <p:nvPr/>
        </p:nvPicPr>
        <p:blipFill>
          <a:blip r:embed="rId2">
            <a:extLst/>
          </a:blip>
          <a:stretch>
            <a:fillRect/>
          </a:stretch>
        </p:blipFill>
        <p:spPr>
          <a:xfrm>
            <a:off x="280987" y="5164137"/>
            <a:ext cx="771526" cy="738188"/>
          </a:xfrm>
          <a:prstGeom prst="rect">
            <a:avLst/>
          </a:prstGeom>
          <a:ln w="12700">
            <a:miter lim="400000"/>
          </a:ln>
        </p:spPr>
      </p:pic>
    </p:spTree>
  </p:cSld>
  <p:clrMapOvr>
    <a:masterClrMapping/>
  </p:clrMapOvr>
  <p:transition spd="med" advClick="1"/>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2" name="Shape 392"/>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Hypoxia</a:t>
            </a:r>
          </a:p>
        </p:txBody>
      </p:sp>
      <p:sp>
        <p:nvSpPr>
          <p:cNvPr id="393" name="Shape 393"/>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Problems that lead to Hypoxia:</a:t>
            </a:r>
            <a:endParaRPr sz="2800"/>
          </a:p>
          <a:p>
            <a:pPr lvl="1" marL="717794" indent="-263769">
              <a:spcBef>
                <a:spcPts val="500"/>
              </a:spcBef>
              <a:buClr>
                <a:srgbClr val="FF0000"/>
              </a:buClr>
              <a:defRPr sz="1800"/>
            </a:pPr>
            <a:r>
              <a:rPr sz="2400"/>
              <a:t>Failure to turn oxygen on</a:t>
            </a:r>
            <a:endParaRPr sz="2400"/>
          </a:p>
          <a:p>
            <a:pPr lvl="1" marL="717794" indent="-263769">
              <a:spcBef>
                <a:spcPts val="500"/>
              </a:spcBef>
              <a:buClr>
                <a:srgbClr val="FF0000"/>
              </a:buClr>
              <a:defRPr sz="1800"/>
            </a:pPr>
            <a:r>
              <a:rPr sz="2400"/>
              <a:t>Manual add valve screen blocked with salt or debris</a:t>
            </a:r>
            <a:endParaRPr sz="2400"/>
          </a:p>
          <a:p>
            <a:pPr lvl="1" marL="717794" indent="-263769">
              <a:spcBef>
                <a:spcPts val="500"/>
              </a:spcBef>
              <a:buClr>
                <a:srgbClr val="FF0000"/>
              </a:buClr>
              <a:defRPr sz="1800"/>
            </a:pPr>
            <a:r>
              <a:rPr sz="2400"/>
              <a:t>Wrong gas in oxygen cylinder</a:t>
            </a:r>
            <a:endParaRPr sz="2400"/>
          </a:p>
          <a:p>
            <a:pPr lvl="1" marL="717794" indent="-263769">
              <a:spcBef>
                <a:spcPts val="500"/>
              </a:spcBef>
              <a:buClr>
                <a:srgbClr val="FF0000"/>
              </a:buClr>
              <a:defRPr sz="1800"/>
            </a:pPr>
            <a:r>
              <a:rPr sz="2400"/>
              <a:t>Failure to calibrate</a:t>
            </a:r>
            <a:endParaRPr sz="2400"/>
          </a:p>
          <a:p>
            <a:pPr lvl="1" marL="717794" indent="-263769">
              <a:spcBef>
                <a:spcPts val="500"/>
              </a:spcBef>
              <a:buClr>
                <a:srgbClr val="FF0000"/>
              </a:buClr>
              <a:defRPr sz="1800"/>
            </a:pPr>
            <a:r>
              <a:rPr sz="2400"/>
              <a:t>Failure to do pre dive Breathe and checks</a:t>
            </a:r>
            <a:endParaRPr sz="2400"/>
          </a:p>
          <a:p>
            <a:pPr lvl="1" marL="717794" indent="-263769">
              <a:spcBef>
                <a:spcPts val="500"/>
              </a:spcBef>
              <a:buClr>
                <a:srgbClr val="FF0000"/>
              </a:buClr>
              <a:defRPr sz="1800"/>
            </a:pPr>
            <a:r>
              <a:rPr sz="2400"/>
              <a:t>Failure to monitor PO</a:t>
            </a:r>
            <a:r>
              <a:rPr baseline="-25000" sz="2400"/>
              <a:t>2</a:t>
            </a:r>
            <a:endParaRPr baseline="-25000" sz="2400"/>
          </a:p>
          <a:p>
            <a:pPr lvl="1" marL="717794" indent="-263769">
              <a:spcBef>
                <a:spcPts val="500"/>
              </a:spcBef>
              <a:buClr>
                <a:srgbClr val="FF0000"/>
              </a:buClr>
              <a:defRPr sz="1800"/>
            </a:pPr>
            <a:r>
              <a:rPr sz="2400"/>
              <a:t>Running out of oxygen supply gas</a:t>
            </a:r>
          </a:p>
        </p:txBody>
      </p:sp>
      <p:sp>
        <p:nvSpPr>
          <p:cNvPr id="394" name="Shape 394"/>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70</a:t>
            </a:r>
          </a:p>
        </p:txBody>
      </p:sp>
      <p:sp>
        <p:nvSpPr>
          <p:cNvPr id="395" name="Shape 395"/>
          <p:cNvSpPr/>
          <p:nvPr/>
        </p:nvSpPr>
        <p:spPr>
          <a:xfrm>
            <a:off x="331787" y="5775325"/>
            <a:ext cx="8451851" cy="413967"/>
          </a:xfrm>
          <a:prstGeom prst="rect">
            <a:avLst/>
          </a:prstGeom>
          <a:solidFill>
            <a:srgbClr val="0070C0"/>
          </a:solidFill>
          <a:ln w="38100">
            <a:solidFill>
              <a:srgbClr val="FFFFFF"/>
            </a:solidFill>
            <a:round/>
          </a:ln>
          <a:effectLst>
            <a:outerShdw sx="100000" sy="100000" kx="0" ky="0" algn="b" rotWithShape="0" blurRad="63500" dist="101599" dir="2700000">
              <a:srgbClr val="808080">
                <a:alpha val="34997"/>
              </a:srgbClr>
            </a:outerShdw>
          </a:effectLst>
          <a:extLst>
            <a:ext uri="{C572A759-6A51-4108-AA02-DFA0A04FC94B}">
              <ma14:wrappingTextBoxFlag xmlns:ma14="http://schemas.microsoft.com/office/mac/drawingml/2011/main" val="1"/>
            </a:ext>
          </a:extLst>
        </p:spPr>
        <p:txBody>
          <a:bodyPr lIns="46037" tIns="46037" rIns="46037" bIns="46037">
            <a:spAutoFit/>
          </a:bodyPr>
          <a:lstStyle>
            <a:lvl1pPr algn="ctr">
              <a:lnSpc>
                <a:spcPct val="90000"/>
              </a:lnSpc>
              <a:spcBef>
                <a:spcPts val="700"/>
              </a:spcBef>
              <a:defRPr sz="2000">
                <a:solidFill>
                  <a:srgbClr val="FFFFFF"/>
                </a:solidFill>
                <a:latin typeface="Arial"/>
                <a:ea typeface="Arial"/>
                <a:cs typeface="Arial"/>
                <a:sym typeface="Arial"/>
              </a:defRPr>
            </a:lvl1pPr>
          </a:lstStyle>
          <a:p>
            <a:pPr lvl="0">
              <a:defRPr sz="1800">
                <a:solidFill>
                  <a:srgbClr val="000000"/>
                </a:solidFill>
              </a:defRPr>
            </a:pPr>
            <a:r>
              <a:rPr sz="2000">
                <a:solidFill>
                  <a:srgbClr val="FFFFFF"/>
                </a:solidFill>
              </a:rPr>
              <a:t>Mistakes Due To Complacency or Distraction = Accidents or Death</a:t>
            </a:r>
          </a:p>
        </p:txBody>
      </p:sp>
      <p:pic>
        <p:nvPicPr>
          <p:cNvPr id="396" name="image.png"/>
          <p:cNvPicPr/>
          <p:nvPr/>
        </p:nvPicPr>
        <p:blipFill>
          <a:blip r:embed="rId2">
            <a:extLst/>
          </a:blip>
          <a:stretch>
            <a:fillRect/>
          </a:stretch>
        </p:blipFill>
        <p:spPr>
          <a:xfrm>
            <a:off x="7980362" y="5021262"/>
            <a:ext cx="771526" cy="738188"/>
          </a:xfrm>
          <a:prstGeom prst="rect">
            <a:avLst/>
          </a:prstGeom>
          <a:ln w="12700">
            <a:miter lim="400000"/>
          </a:ln>
        </p:spPr>
      </p:pic>
    </p:spTree>
  </p:cSld>
  <p:clrMapOvr>
    <a:masterClrMapping/>
  </p:clrMapOvr>
  <p:transition spd="med" advClick="1"/>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8" name="Shape 398"/>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Hyperoxia</a:t>
            </a:r>
          </a:p>
        </p:txBody>
      </p:sp>
      <p:sp>
        <p:nvSpPr>
          <p:cNvPr id="399" name="Shape 399"/>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Excess of oxygen at cellular level </a:t>
            </a:r>
            <a:endParaRPr sz="2800"/>
          </a:p>
          <a:p>
            <a:pPr lvl="0">
              <a:buChar char="▪"/>
              <a:defRPr sz="1800"/>
            </a:pPr>
            <a:r>
              <a:rPr sz="2800"/>
              <a:t>PO</a:t>
            </a:r>
            <a:r>
              <a:rPr baseline="-25000" sz="2800"/>
              <a:t>2</a:t>
            </a:r>
            <a:r>
              <a:rPr sz="2800"/>
              <a:t> of 0.5 to 1.0 ATA/Bar</a:t>
            </a:r>
            <a:endParaRPr sz="2800"/>
          </a:p>
          <a:p>
            <a:pPr lvl="1" marL="717794" indent="-263769">
              <a:spcBef>
                <a:spcPts val="500"/>
              </a:spcBef>
              <a:buClr>
                <a:srgbClr val="FF0000"/>
              </a:buClr>
              <a:defRPr sz="1800"/>
            </a:pPr>
            <a:r>
              <a:rPr sz="2400"/>
              <a:t>Whole Body Oxygen Toxicity</a:t>
            </a:r>
            <a:endParaRPr sz="2400"/>
          </a:p>
          <a:p>
            <a:pPr lvl="0">
              <a:buChar char="▪"/>
              <a:defRPr sz="1800"/>
            </a:pPr>
            <a:r>
              <a:rPr sz="2800"/>
              <a:t>PO</a:t>
            </a:r>
            <a:r>
              <a:rPr baseline="-25000" sz="2800"/>
              <a:t>2</a:t>
            </a:r>
            <a:r>
              <a:rPr sz="2800"/>
              <a:t> &gt; 1.0 ATA/Bar</a:t>
            </a:r>
            <a:endParaRPr sz="2800"/>
          </a:p>
          <a:p>
            <a:pPr lvl="1" marL="717794" indent="-263769">
              <a:spcBef>
                <a:spcPts val="500"/>
              </a:spcBef>
              <a:buClr>
                <a:srgbClr val="FF0000"/>
              </a:buClr>
              <a:defRPr sz="1800"/>
            </a:pPr>
            <a:r>
              <a:rPr sz="2400"/>
              <a:t>CNS Oxygen Toxicity</a:t>
            </a:r>
            <a:endParaRPr sz="2400"/>
          </a:p>
          <a:p>
            <a:pPr lvl="0">
              <a:buChar char="▪"/>
              <a:defRPr sz="1800"/>
            </a:pPr>
            <a:r>
              <a:rPr sz="2800"/>
              <a:t>Convulsions underwater may result in drowning</a:t>
            </a:r>
          </a:p>
        </p:txBody>
      </p:sp>
      <p:sp>
        <p:nvSpPr>
          <p:cNvPr id="400" name="Shape 400"/>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71</a:t>
            </a:r>
          </a:p>
        </p:txBody>
      </p:sp>
      <p:sp>
        <p:nvSpPr>
          <p:cNvPr id="401" name="Shape 401"/>
          <p:cNvSpPr/>
          <p:nvPr/>
        </p:nvSpPr>
        <p:spPr>
          <a:xfrm>
            <a:off x="531812" y="5218112"/>
            <a:ext cx="8066088" cy="906571"/>
          </a:xfrm>
          <a:prstGeom prst="rect">
            <a:avLst/>
          </a:prstGeom>
          <a:solidFill>
            <a:srgbClr val="0070C0"/>
          </a:solidFill>
          <a:ln w="38100">
            <a:solidFill>
              <a:srgbClr val="FFFFFF"/>
            </a:solidFill>
            <a:round/>
          </a:ln>
          <a:effectLst>
            <a:outerShdw sx="100000" sy="100000" kx="0" ky="0" algn="b" rotWithShape="0" blurRad="63500" dist="101599" dir="2700000">
              <a:srgbClr val="808080">
                <a:alpha val="34997"/>
              </a:srgbClr>
            </a:outerShdw>
          </a:effectLst>
          <a:extLst>
            <a:ext uri="{C572A759-6A51-4108-AA02-DFA0A04FC94B}">
              <ma14:wrappingTextBoxFlag xmlns:ma14="http://schemas.microsoft.com/office/mac/drawingml/2011/main" val="1"/>
            </a:ext>
          </a:extLst>
        </p:spPr>
        <p:txBody>
          <a:bodyPr lIns="46037" tIns="46037" rIns="46037" bIns="46037">
            <a:spAutoFit/>
          </a:bodyPr>
          <a:lstStyle/>
          <a:p>
            <a:pPr lvl="0" algn="ctr">
              <a:lnSpc>
                <a:spcPct val="90000"/>
              </a:lnSpc>
              <a:spcBef>
                <a:spcPts val="800"/>
              </a:spcBef>
              <a:defRPr sz="1800"/>
            </a:pPr>
            <a:r>
              <a:rPr sz="2400">
                <a:solidFill>
                  <a:srgbClr val="FFFFFF"/>
                </a:solidFill>
                <a:latin typeface="Arial"/>
                <a:ea typeface="Arial"/>
                <a:cs typeface="Arial"/>
                <a:sym typeface="Arial"/>
              </a:rPr>
              <a:t>Hyperoxia Can Lead to</a:t>
            </a:r>
            <a:endParaRPr sz="2400">
              <a:solidFill>
                <a:srgbClr val="FFFFFF"/>
              </a:solidFill>
              <a:latin typeface="Arial"/>
              <a:ea typeface="Arial"/>
              <a:cs typeface="Arial"/>
              <a:sym typeface="Arial"/>
            </a:endParaRPr>
          </a:p>
          <a:p>
            <a:pPr lvl="0" algn="ctr">
              <a:lnSpc>
                <a:spcPct val="90000"/>
              </a:lnSpc>
              <a:spcBef>
                <a:spcPts val="800"/>
              </a:spcBef>
              <a:defRPr sz="1800"/>
            </a:pPr>
            <a:r>
              <a:rPr sz="2400">
                <a:solidFill>
                  <a:srgbClr val="FFFFFF"/>
                </a:solidFill>
                <a:latin typeface="Arial"/>
                <a:ea typeface="Arial"/>
                <a:cs typeface="Arial"/>
                <a:sym typeface="Arial"/>
              </a:rPr>
              <a:t>Convulsion &amp; Drowning </a:t>
            </a:r>
            <a:r>
              <a:rPr sz="2400" u="sng">
                <a:solidFill>
                  <a:srgbClr val="FFFFFF"/>
                </a:solidFill>
                <a:latin typeface="Arial"/>
                <a:ea typeface="Arial"/>
                <a:cs typeface="Arial"/>
                <a:sym typeface="Arial"/>
              </a:rPr>
              <a:t>Without</a:t>
            </a:r>
            <a:r>
              <a:rPr sz="2400">
                <a:solidFill>
                  <a:srgbClr val="FFFFFF"/>
                </a:solidFill>
                <a:latin typeface="Arial"/>
                <a:ea typeface="Arial"/>
                <a:cs typeface="Arial"/>
                <a:sym typeface="Arial"/>
              </a:rPr>
              <a:t> Warning</a:t>
            </a:r>
          </a:p>
        </p:txBody>
      </p:sp>
      <p:pic>
        <p:nvPicPr>
          <p:cNvPr id="402" name="image.png"/>
          <p:cNvPicPr/>
          <p:nvPr/>
        </p:nvPicPr>
        <p:blipFill>
          <a:blip r:embed="rId2">
            <a:extLst/>
          </a:blip>
          <a:stretch>
            <a:fillRect/>
          </a:stretch>
        </p:blipFill>
        <p:spPr>
          <a:xfrm>
            <a:off x="392112" y="4914900"/>
            <a:ext cx="771526" cy="738188"/>
          </a:xfrm>
          <a:prstGeom prst="rect">
            <a:avLst/>
          </a:prstGeom>
          <a:ln w="12700">
            <a:miter lim="400000"/>
          </a:ln>
        </p:spPr>
      </p:pic>
    </p:spTree>
  </p:cSld>
  <p:clrMapOvr>
    <a:masterClrMapping/>
  </p:clrMapOvr>
  <p:transition spd="med" advClick="1"/>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4" name="Shape 404"/>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Hyperoxia</a:t>
            </a:r>
          </a:p>
        </p:txBody>
      </p:sp>
      <p:sp>
        <p:nvSpPr>
          <p:cNvPr id="405" name="Shape 405"/>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Procedure</a:t>
            </a:r>
            <a:endParaRPr sz="2800"/>
          </a:p>
          <a:p>
            <a:pPr lvl="1" marL="717794" indent="-263769">
              <a:spcBef>
                <a:spcPts val="500"/>
              </a:spcBef>
              <a:buClr>
                <a:srgbClr val="FF0000"/>
              </a:buClr>
              <a:defRPr sz="1800"/>
            </a:pPr>
            <a:r>
              <a:rPr sz="2400"/>
              <a:t>If well above set point switch to Open-Circuit for one or more sanity breaths</a:t>
            </a:r>
            <a:endParaRPr sz="2400"/>
          </a:p>
          <a:p>
            <a:pPr lvl="2" marL="957262" indent="-190500">
              <a:spcBef>
                <a:spcPts val="400"/>
              </a:spcBef>
              <a:buClr>
                <a:srgbClr val="FF0000"/>
              </a:buClr>
              <a:buFont typeface="Wingdings 2"/>
              <a:defRPr sz="1800"/>
            </a:pPr>
            <a:r>
              <a:rPr sz="2000"/>
              <a:t>If slightly above set point simply flush loop to bring down</a:t>
            </a:r>
            <a:endParaRPr sz="2000"/>
          </a:p>
          <a:p>
            <a:pPr lvl="1" marL="717794" indent="-263769">
              <a:spcBef>
                <a:spcPts val="500"/>
              </a:spcBef>
              <a:buClr>
                <a:srgbClr val="FF0000"/>
              </a:buClr>
              <a:defRPr sz="1800"/>
            </a:pPr>
            <a:r>
              <a:rPr sz="2400"/>
              <a:t>Switch back to Rebreather</a:t>
            </a:r>
            <a:endParaRPr sz="2400"/>
          </a:p>
          <a:p>
            <a:pPr lvl="1" marL="717794" indent="-263769">
              <a:spcBef>
                <a:spcPts val="500"/>
              </a:spcBef>
              <a:buClr>
                <a:srgbClr val="FF0000"/>
              </a:buClr>
              <a:defRPr sz="1800"/>
            </a:pPr>
            <a:r>
              <a:rPr sz="2400"/>
              <a:t>Diluent flush</a:t>
            </a:r>
            <a:endParaRPr sz="2400"/>
          </a:p>
          <a:p>
            <a:pPr lvl="1" marL="717794" indent="-263769">
              <a:spcBef>
                <a:spcPts val="500"/>
              </a:spcBef>
              <a:buClr>
                <a:srgbClr val="FF0000"/>
              </a:buClr>
              <a:defRPr sz="1800"/>
            </a:pPr>
            <a:r>
              <a:rPr sz="2400"/>
              <a:t>Check PO</a:t>
            </a:r>
            <a:r>
              <a:rPr baseline="-25000" sz="2400"/>
              <a:t>2</a:t>
            </a:r>
            <a:endParaRPr baseline="-25000" sz="2400"/>
          </a:p>
          <a:p>
            <a:pPr lvl="1" marL="717794" indent="-263769">
              <a:spcBef>
                <a:spcPts val="500"/>
              </a:spcBef>
              <a:buClr>
                <a:srgbClr val="FF0000"/>
              </a:buClr>
              <a:defRPr sz="1800"/>
            </a:pPr>
            <a:r>
              <a:rPr sz="2400"/>
              <a:t>Repeat until PO</a:t>
            </a:r>
            <a:r>
              <a:rPr baseline="-25000" sz="2400"/>
              <a:t>2</a:t>
            </a:r>
            <a:r>
              <a:rPr sz="2400"/>
              <a:t> setpoint is obtained</a:t>
            </a:r>
          </a:p>
        </p:txBody>
      </p:sp>
      <p:sp>
        <p:nvSpPr>
          <p:cNvPr id="406" name="Shape 406"/>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72</a:t>
            </a:r>
          </a:p>
        </p:txBody>
      </p:sp>
      <p:sp>
        <p:nvSpPr>
          <p:cNvPr id="407" name="Shape 407"/>
          <p:cNvSpPr/>
          <p:nvPr/>
        </p:nvSpPr>
        <p:spPr>
          <a:xfrm>
            <a:off x="627062" y="5681662"/>
            <a:ext cx="7804151" cy="906571"/>
          </a:xfrm>
          <a:prstGeom prst="rect">
            <a:avLst/>
          </a:prstGeom>
          <a:solidFill>
            <a:srgbClr val="0070C0"/>
          </a:solidFill>
          <a:ln w="38100">
            <a:solidFill>
              <a:srgbClr val="FFFFFF"/>
            </a:solidFill>
            <a:round/>
          </a:ln>
          <a:effectLst>
            <a:outerShdw sx="100000" sy="100000" kx="0" ky="0" algn="b" rotWithShape="0" blurRad="63500" dist="101599" dir="2700000">
              <a:srgbClr val="808080">
                <a:alpha val="34997"/>
              </a:srgbClr>
            </a:outerShdw>
          </a:effectLst>
          <a:extLst>
            <a:ext uri="{C572A759-6A51-4108-AA02-DFA0A04FC94B}">
              <ma14:wrappingTextBoxFlag xmlns:ma14="http://schemas.microsoft.com/office/mac/drawingml/2011/main" val="1"/>
            </a:ext>
          </a:extLst>
        </p:spPr>
        <p:txBody>
          <a:bodyPr lIns="46037" tIns="46037" rIns="46037" bIns="46037">
            <a:spAutoFit/>
          </a:bodyPr>
          <a:lstStyle/>
          <a:p>
            <a:pPr lvl="0" algn="ctr">
              <a:lnSpc>
                <a:spcPct val="90000"/>
              </a:lnSpc>
              <a:spcBef>
                <a:spcPts val="800"/>
              </a:spcBef>
              <a:defRPr sz="1800"/>
            </a:pPr>
            <a:r>
              <a:rPr sz="2400">
                <a:solidFill>
                  <a:srgbClr val="FFFFFF"/>
                </a:solidFill>
                <a:latin typeface="Arial"/>
                <a:ea typeface="Arial"/>
                <a:cs typeface="Arial"/>
                <a:sym typeface="Arial"/>
              </a:rPr>
              <a:t>Hyperoxia Can Lead to</a:t>
            </a:r>
            <a:endParaRPr sz="2400">
              <a:solidFill>
                <a:srgbClr val="FFFFFF"/>
              </a:solidFill>
              <a:latin typeface="Arial"/>
              <a:ea typeface="Arial"/>
              <a:cs typeface="Arial"/>
              <a:sym typeface="Arial"/>
            </a:endParaRPr>
          </a:p>
          <a:p>
            <a:pPr lvl="0" algn="ctr">
              <a:lnSpc>
                <a:spcPct val="90000"/>
              </a:lnSpc>
              <a:spcBef>
                <a:spcPts val="800"/>
              </a:spcBef>
              <a:defRPr sz="1800"/>
            </a:pPr>
            <a:r>
              <a:rPr sz="2400">
                <a:solidFill>
                  <a:srgbClr val="FFFFFF"/>
                </a:solidFill>
                <a:latin typeface="Arial"/>
                <a:ea typeface="Arial"/>
                <a:cs typeface="Arial"/>
                <a:sym typeface="Arial"/>
              </a:rPr>
              <a:t>Convulsion &amp; Drowning </a:t>
            </a:r>
            <a:r>
              <a:rPr sz="2400" u="sng">
                <a:solidFill>
                  <a:srgbClr val="FFFFFF"/>
                </a:solidFill>
                <a:latin typeface="Arial"/>
                <a:ea typeface="Arial"/>
                <a:cs typeface="Arial"/>
                <a:sym typeface="Arial"/>
              </a:rPr>
              <a:t>Without</a:t>
            </a:r>
            <a:r>
              <a:rPr sz="2400">
                <a:solidFill>
                  <a:srgbClr val="FFFFFF"/>
                </a:solidFill>
                <a:latin typeface="Arial"/>
                <a:ea typeface="Arial"/>
                <a:cs typeface="Arial"/>
                <a:sym typeface="Arial"/>
              </a:rPr>
              <a:t> Warning</a:t>
            </a:r>
          </a:p>
        </p:txBody>
      </p:sp>
      <p:sp>
        <p:nvSpPr>
          <p:cNvPr id="408" name="Shape 408"/>
          <p:cNvSpPr/>
          <p:nvPr/>
        </p:nvSpPr>
        <p:spPr>
          <a:xfrm>
            <a:off x="614362" y="5130800"/>
            <a:ext cx="7816851" cy="461591"/>
          </a:xfrm>
          <a:prstGeom prst="rect">
            <a:avLst/>
          </a:prstGeom>
          <a:solidFill>
            <a:srgbClr val="0070C0"/>
          </a:solidFill>
          <a:ln w="38100">
            <a:solidFill>
              <a:srgbClr val="FFFFFF"/>
            </a:solidFill>
            <a:round/>
          </a:ln>
          <a:effectLst>
            <a:outerShdw sx="100000" sy="100000" kx="0" ky="0" algn="b" rotWithShape="0" blurRad="63500" dist="101599" dir="2700000">
              <a:srgbClr val="808080">
                <a:alpha val="34997"/>
              </a:srgbClr>
            </a:outerShdw>
          </a:effectLst>
          <a:extLst>
            <a:ext uri="{C572A759-6A51-4108-AA02-DFA0A04FC94B}">
              <ma14:wrappingTextBoxFlag xmlns:ma14="http://schemas.microsoft.com/office/mac/drawingml/2011/main" val="1"/>
            </a:ext>
          </a:extLst>
        </p:spPr>
        <p:txBody>
          <a:bodyPr lIns="0" tIns="0" rIns="0" bIns="0">
            <a:spAutoFit/>
          </a:bodyPr>
          <a:lstStyle/>
          <a:p>
            <a:pPr lvl="0" algn="ctr">
              <a:defRPr sz="1800"/>
            </a:pPr>
            <a:r>
              <a:rPr sz="2000">
                <a:solidFill>
                  <a:srgbClr val="FFFFFF"/>
                </a:solidFill>
                <a:latin typeface="Arial"/>
                <a:ea typeface="Arial"/>
                <a:cs typeface="Arial"/>
                <a:sym typeface="Arial"/>
              </a:rPr>
              <a:t>If PO</a:t>
            </a:r>
            <a:r>
              <a:rPr baseline="-25000" sz="2000">
                <a:solidFill>
                  <a:srgbClr val="FFFFFF"/>
                </a:solidFill>
                <a:latin typeface="Arial"/>
                <a:ea typeface="Arial"/>
                <a:cs typeface="Arial"/>
                <a:sym typeface="Arial"/>
              </a:rPr>
              <a:t>2</a:t>
            </a:r>
            <a:r>
              <a:rPr sz="2000">
                <a:solidFill>
                  <a:srgbClr val="FFFFFF"/>
                </a:solidFill>
                <a:latin typeface="Arial"/>
                <a:ea typeface="Arial"/>
                <a:cs typeface="Arial"/>
                <a:sym typeface="Arial"/>
              </a:rPr>
              <a:t> Remains High, Switch to  Open Circuit &amp; Bail-Out</a:t>
            </a:r>
          </a:p>
        </p:txBody>
      </p:sp>
      <p:pic>
        <p:nvPicPr>
          <p:cNvPr id="409" name="image.png"/>
          <p:cNvPicPr/>
          <p:nvPr/>
        </p:nvPicPr>
        <p:blipFill>
          <a:blip r:embed="rId2">
            <a:extLst/>
          </a:blip>
          <a:stretch>
            <a:fillRect/>
          </a:stretch>
        </p:blipFill>
        <p:spPr>
          <a:xfrm>
            <a:off x="360362" y="5353050"/>
            <a:ext cx="771526" cy="738188"/>
          </a:xfrm>
          <a:prstGeom prst="rect">
            <a:avLst/>
          </a:prstGeom>
          <a:ln w="12700">
            <a:miter lim="400000"/>
          </a:ln>
        </p:spPr>
      </p:pic>
    </p:spTree>
  </p:cSld>
  <p:clrMapOvr>
    <a:masterClrMapping/>
  </p:clrMapOvr>
  <p:transition spd="med" advClick="1"/>
</p:sld>
</file>

<file path=ppt/slides/slide7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1" name="Shape 411"/>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CNS Oxygen Toxicity</a:t>
            </a:r>
          </a:p>
        </p:txBody>
      </p:sp>
      <p:sp>
        <p:nvSpPr>
          <p:cNvPr id="412" name="Shape 412"/>
          <p:cNvSpPr/>
          <p:nvPr>
            <p:ph type="body" idx="4294967295"/>
          </p:nvPr>
        </p:nvSpPr>
        <p:spPr>
          <a:xfrm>
            <a:off x="404812" y="1433512"/>
            <a:ext cx="8281988" cy="4745038"/>
          </a:xfrm>
          <a:prstGeom prst="rect">
            <a:avLst/>
          </a:prstGeom>
        </p:spPr>
        <p:txBody>
          <a:bodyPr lIns="0" tIns="0" rIns="0" bIns="0">
            <a:normAutofit fontScale="100000" lnSpcReduction="0"/>
          </a:bodyPr>
          <a:lstStyle>
            <a:lvl1pPr>
              <a:buChar char="▪"/>
            </a:lvl1pPr>
          </a:lstStyle>
          <a:p>
            <a:pPr lvl="0">
              <a:defRPr sz="1800"/>
            </a:pPr>
            <a:r>
              <a:rPr sz="2800"/>
              <a:t>Signs &amp; Symptoms</a:t>
            </a:r>
          </a:p>
        </p:txBody>
      </p:sp>
      <p:sp>
        <p:nvSpPr>
          <p:cNvPr id="413" name="Shape 413"/>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73</a:t>
            </a:r>
          </a:p>
        </p:txBody>
      </p:sp>
      <p:graphicFrame>
        <p:nvGraphicFramePr>
          <p:cNvPr id="414" name="Table 414"/>
          <p:cNvGraphicFramePr/>
          <p:nvPr/>
        </p:nvGraphicFramePr>
        <p:xfrm>
          <a:off x="992187" y="2224087"/>
          <a:ext cx="7169151" cy="3957638"/>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611437"/>
                <a:gridCol w="4557712"/>
              </a:tblGrid>
              <a:tr h="565150">
                <a:tc>
                  <a:txBody>
                    <a:bodyPr/>
                    <a:lstStyle/>
                    <a:p>
                      <a:pPr lvl="0" algn="ctr">
                        <a:defRPr b="0" i="0" sz="1800"/>
                      </a:pPr>
                      <a:r>
                        <a:rPr sz="2800">
                          <a:solidFill>
                            <a:srgbClr val="FFFFFF"/>
                          </a:solidFill>
                          <a:sym typeface="Arial"/>
                        </a:rPr>
                        <a:t>CON</a:t>
                      </a:r>
                    </a:p>
                  </a:txBody>
                  <a:tcPr marL="45717" marR="45717" marT="45717" marB="45717" anchor="ctr" anchorCtr="0" horzOverflow="overflow">
                    <a:lnL w="12700">
                      <a:solidFill>
                        <a:srgbClr val="0070C0"/>
                      </a:solidFill>
                      <a:round/>
                    </a:lnL>
                    <a:lnR w="12700">
                      <a:solidFill>
                        <a:srgbClr val="0070C0"/>
                      </a:solidFill>
                      <a:round/>
                    </a:lnR>
                    <a:lnT w="12700">
                      <a:solidFill>
                        <a:srgbClr val="0070C0"/>
                      </a:solidFill>
                      <a:round/>
                    </a:lnT>
                    <a:lnB w="25400">
                      <a:solidFill>
                        <a:srgbClr val="0070C0"/>
                      </a:solidFill>
                      <a:round/>
                    </a:lnB>
                    <a:noFill/>
                  </a:tcPr>
                </a:tc>
                <a:tc>
                  <a:txBody>
                    <a:bodyPr/>
                    <a:lstStyle/>
                    <a:p>
                      <a:pPr lvl="0">
                        <a:defRPr b="0" i="0" sz="1800"/>
                      </a:pPr>
                      <a:r>
                        <a:rPr sz="2800">
                          <a:sym typeface="Arial"/>
                        </a:rPr>
                        <a:t>Convulsions</a:t>
                      </a:r>
                    </a:p>
                  </a:txBody>
                  <a:tcPr marL="45717" marR="45717" marT="45717" marB="45717" anchor="ctr" anchorCtr="0" horzOverflow="overflow">
                    <a:lnL w="12700">
                      <a:solidFill>
                        <a:srgbClr val="0070C0"/>
                      </a:solidFill>
                      <a:round/>
                    </a:lnL>
                    <a:lnR w="12700">
                      <a:solidFill>
                        <a:srgbClr val="0070C0"/>
                      </a:solidFill>
                      <a:round/>
                    </a:lnR>
                    <a:lnT w="12700">
                      <a:solidFill>
                        <a:srgbClr val="0070C0"/>
                      </a:solidFill>
                      <a:round/>
                    </a:lnT>
                    <a:lnB w="25400">
                      <a:solidFill>
                        <a:srgbClr val="0070C0"/>
                      </a:solidFill>
                      <a:round/>
                    </a:lnB>
                    <a:noFill/>
                  </a:tcPr>
                </a:tc>
              </a:tr>
              <a:tr h="565150">
                <a:tc>
                  <a:txBody>
                    <a:bodyPr/>
                    <a:lstStyle/>
                    <a:p>
                      <a:pPr lvl="0" algn="ctr">
                        <a:defRPr b="0" i="0" sz="1800"/>
                      </a:pPr>
                      <a:r>
                        <a:rPr sz="2800">
                          <a:solidFill>
                            <a:srgbClr val="FFFFFF"/>
                          </a:solidFill>
                          <a:sym typeface="Arial"/>
                        </a:rPr>
                        <a:t>V</a:t>
                      </a:r>
                    </a:p>
                  </a:txBody>
                  <a:tcPr marL="45717" marR="45717" marT="45717" marB="45717" anchor="ctr" anchorCtr="0" horzOverflow="overflow">
                    <a:lnL w="12700">
                      <a:solidFill>
                        <a:srgbClr val="0070C0"/>
                      </a:solidFill>
                      <a:round/>
                    </a:lnL>
                    <a:lnR w="12700">
                      <a:solidFill>
                        <a:srgbClr val="0070C0"/>
                      </a:solidFill>
                      <a:round/>
                    </a:lnR>
                    <a:lnT w="25400">
                      <a:solidFill>
                        <a:srgbClr val="0070C0"/>
                      </a:solidFill>
                      <a:round/>
                    </a:lnT>
                    <a:lnB w="12700">
                      <a:solidFill>
                        <a:srgbClr val="0070C0"/>
                      </a:solidFill>
                      <a:round/>
                    </a:lnB>
                    <a:solidFill>
                      <a:srgbClr val="0070C0">
                        <a:alpha val="19999"/>
                      </a:srgbClr>
                    </a:solidFill>
                  </a:tcPr>
                </a:tc>
                <a:tc>
                  <a:txBody>
                    <a:bodyPr/>
                    <a:lstStyle/>
                    <a:p>
                      <a:pPr lvl="0">
                        <a:defRPr b="0" i="0" sz="1800"/>
                      </a:pPr>
                      <a:r>
                        <a:rPr sz="2800">
                          <a:sym typeface="Arial"/>
                        </a:rPr>
                        <a:t>Vision</a:t>
                      </a:r>
                    </a:p>
                  </a:txBody>
                  <a:tcPr marL="45717" marR="45717" marT="45717" marB="45717" anchor="ctr" anchorCtr="0" horzOverflow="overflow">
                    <a:lnL w="12700">
                      <a:solidFill>
                        <a:srgbClr val="0070C0"/>
                      </a:solidFill>
                      <a:round/>
                    </a:lnL>
                    <a:lnR w="12700">
                      <a:solidFill>
                        <a:srgbClr val="0070C0"/>
                      </a:solidFill>
                      <a:round/>
                    </a:lnR>
                    <a:lnT w="25400">
                      <a:solidFill>
                        <a:srgbClr val="0070C0"/>
                      </a:solidFill>
                      <a:round/>
                    </a:lnT>
                    <a:lnB w="12700">
                      <a:solidFill>
                        <a:srgbClr val="0070C0"/>
                      </a:solidFill>
                      <a:round/>
                    </a:lnB>
                    <a:solidFill>
                      <a:srgbClr val="0070C0">
                        <a:alpha val="19999"/>
                      </a:srgbClr>
                    </a:solidFill>
                  </a:tcPr>
                </a:tc>
              </a:tr>
              <a:tr h="565150">
                <a:tc>
                  <a:txBody>
                    <a:bodyPr/>
                    <a:lstStyle/>
                    <a:p>
                      <a:pPr lvl="0" algn="ctr">
                        <a:defRPr b="0" i="0" sz="1800"/>
                      </a:pPr>
                      <a:r>
                        <a:rPr sz="2800">
                          <a:solidFill>
                            <a:srgbClr val="FFFFFF"/>
                          </a:solidFill>
                          <a:sym typeface="Arial"/>
                        </a:rPr>
                        <a:t>E</a:t>
                      </a:r>
                    </a:p>
                  </a:txBody>
                  <a:tcPr marL="45717" marR="45717" marT="45717" marB="45717" anchor="ctr" anchorCtr="0" horzOverflow="overflow">
                    <a:lnL w="12700">
                      <a:solidFill>
                        <a:srgbClr val="0070C0"/>
                      </a:solidFill>
                      <a:round/>
                    </a:lnL>
                    <a:lnR w="12700">
                      <a:solidFill>
                        <a:srgbClr val="0070C0"/>
                      </a:solidFill>
                      <a:round/>
                    </a:lnR>
                    <a:lnT w="12700">
                      <a:solidFill>
                        <a:srgbClr val="0070C0"/>
                      </a:solidFill>
                      <a:round/>
                    </a:lnT>
                    <a:lnB w="12700">
                      <a:solidFill>
                        <a:srgbClr val="0070C0"/>
                      </a:solidFill>
                      <a:round/>
                    </a:lnB>
                    <a:noFill/>
                  </a:tcPr>
                </a:tc>
                <a:tc>
                  <a:txBody>
                    <a:bodyPr/>
                    <a:lstStyle/>
                    <a:p>
                      <a:pPr lvl="0">
                        <a:defRPr b="0" i="0" sz="1800"/>
                      </a:pPr>
                      <a:r>
                        <a:rPr sz="2800">
                          <a:sym typeface="Arial"/>
                        </a:rPr>
                        <a:t>Ears, hearing disturbances</a:t>
                      </a:r>
                    </a:p>
                  </a:txBody>
                  <a:tcPr marL="45717" marR="45717" marT="45717" marB="45717" anchor="ctr" anchorCtr="0" horzOverflow="overflow">
                    <a:lnL w="12700">
                      <a:solidFill>
                        <a:srgbClr val="0070C0"/>
                      </a:solidFill>
                      <a:round/>
                    </a:lnL>
                    <a:lnR w="12700">
                      <a:solidFill>
                        <a:srgbClr val="0070C0"/>
                      </a:solidFill>
                      <a:round/>
                    </a:lnR>
                    <a:lnT w="12700">
                      <a:solidFill>
                        <a:srgbClr val="0070C0"/>
                      </a:solidFill>
                      <a:round/>
                    </a:lnT>
                    <a:lnB w="12700">
                      <a:solidFill>
                        <a:srgbClr val="0070C0"/>
                      </a:solidFill>
                      <a:round/>
                    </a:lnB>
                    <a:noFill/>
                  </a:tcPr>
                </a:tc>
              </a:tr>
              <a:tr h="566737">
                <a:tc>
                  <a:txBody>
                    <a:bodyPr/>
                    <a:lstStyle/>
                    <a:p>
                      <a:pPr lvl="0" algn="ctr">
                        <a:defRPr b="0" i="0" sz="1800"/>
                      </a:pPr>
                      <a:r>
                        <a:rPr sz="2800">
                          <a:solidFill>
                            <a:srgbClr val="FFFFFF"/>
                          </a:solidFill>
                          <a:sym typeface="Arial"/>
                        </a:rPr>
                        <a:t>N</a:t>
                      </a:r>
                    </a:p>
                  </a:txBody>
                  <a:tcPr marL="45717" marR="45717" marT="45717" marB="45717" anchor="ctr" anchorCtr="0" horzOverflow="overflow">
                    <a:lnL w="12700">
                      <a:solidFill>
                        <a:srgbClr val="0070C0"/>
                      </a:solidFill>
                      <a:round/>
                    </a:lnL>
                    <a:lnR w="12700">
                      <a:solidFill>
                        <a:srgbClr val="0070C0"/>
                      </a:solidFill>
                      <a:round/>
                    </a:lnR>
                    <a:lnT w="12700">
                      <a:solidFill>
                        <a:srgbClr val="0070C0"/>
                      </a:solidFill>
                      <a:round/>
                    </a:lnT>
                    <a:lnB w="12700">
                      <a:solidFill>
                        <a:srgbClr val="0070C0"/>
                      </a:solidFill>
                      <a:round/>
                    </a:lnB>
                    <a:solidFill>
                      <a:srgbClr val="0070C0">
                        <a:alpha val="19999"/>
                      </a:srgbClr>
                    </a:solidFill>
                  </a:tcPr>
                </a:tc>
                <a:tc>
                  <a:txBody>
                    <a:bodyPr/>
                    <a:lstStyle/>
                    <a:p>
                      <a:pPr lvl="0">
                        <a:defRPr b="0" i="0" sz="1800"/>
                      </a:pPr>
                      <a:r>
                        <a:rPr sz="2800">
                          <a:sym typeface="Arial"/>
                        </a:rPr>
                        <a:t>Nausea</a:t>
                      </a:r>
                    </a:p>
                  </a:txBody>
                  <a:tcPr marL="45717" marR="45717" marT="45717" marB="45717" anchor="ctr" anchorCtr="0" horzOverflow="overflow">
                    <a:lnL w="12700">
                      <a:solidFill>
                        <a:srgbClr val="0070C0"/>
                      </a:solidFill>
                      <a:round/>
                    </a:lnL>
                    <a:lnR w="12700">
                      <a:solidFill>
                        <a:srgbClr val="0070C0"/>
                      </a:solidFill>
                      <a:round/>
                    </a:lnR>
                    <a:lnT w="12700">
                      <a:solidFill>
                        <a:srgbClr val="0070C0"/>
                      </a:solidFill>
                      <a:round/>
                    </a:lnT>
                    <a:lnB w="12700">
                      <a:solidFill>
                        <a:srgbClr val="0070C0"/>
                      </a:solidFill>
                      <a:round/>
                    </a:lnB>
                    <a:solidFill>
                      <a:srgbClr val="0070C0">
                        <a:alpha val="19999"/>
                      </a:srgbClr>
                    </a:solidFill>
                  </a:tcPr>
                </a:tc>
              </a:tr>
              <a:tr h="565150">
                <a:tc>
                  <a:txBody>
                    <a:bodyPr/>
                    <a:lstStyle/>
                    <a:p>
                      <a:pPr lvl="0" algn="ctr">
                        <a:defRPr b="0" i="0" sz="1800"/>
                      </a:pPr>
                      <a:r>
                        <a:rPr sz="2800">
                          <a:solidFill>
                            <a:srgbClr val="FFFFFF"/>
                          </a:solidFill>
                          <a:sym typeface="Arial"/>
                        </a:rPr>
                        <a:t>T</a:t>
                      </a:r>
                    </a:p>
                  </a:txBody>
                  <a:tcPr marL="45717" marR="45717" marT="45717" marB="45717" anchor="ctr" anchorCtr="0" horzOverflow="overflow">
                    <a:lnL w="12700">
                      <a:solidFill>
                        <a:srgbClr val="0070C0"/>
                      </a:solidFill>
                      <a:round/>
                    </a:lnL>
                    <a:lnR w="12700">
                      <a:solidFill>
                        <a:srgbClr val="0070C0"/>
                      </a:solidFill>
                      <a:round/>
                    </a:lnR>
                    <a:lnT w="12700">
                      <a:solidFill>
                        <a:srgbClr val="0070C0"/>
                      </a:solidFill>
                      <a:round/>
                    </a:lnT>
                    <a:lnB w="12700">
                      <a:solidFill>
                        <a:srgbClr val="0070C0"/>
                      </a:solidFill>
                      <a:round/>
                    </a:lnB>
                    <a:noFill/>
                  </a:tcPr>
                </a:tc>
                <a:tc>
                  <a:txBody>
                    <a:bodyPr/>
                    <a:lstStyle/>
                    <a:p>
                      <a:pPr lvl="0">
                        <a:defRPr b="0" i="0" sz="1800"/>
                      </a:pPr>
                      <a:r>
                        <a:rPr sz="2800">
                          <a:sym typeface="Arial"/>
                        </a:rPr>
                        <a:t>Twitching</a:t>
                      </a:r>
                    </a:p>
                  </a:txBody>
                  <a:tcPr marL="45717" marR="45717" marT="45717" marB="45717" anchor="ctr" anchorCtr="0" horzOverflow="overflow">
                    <a:lnL w="12700">
                      <a:solidFill>
                        <a:srgbClr val="0070C0"/>
                      </a:solidFill>
                      <a:round/>
                    </a:lnL>
                    <a:lnR w="12700">
                      <a:solidFill>
                        <a:srgbClr val="0070C0"/>
                      </a:solidFill>
                      <a:round/>
                    </a:lnR>
                    <a:lnT w="12700">
                      <a:solidFill>
                        <a:srgbClr val="0070C0"/>
                      </a:solidFill>
                      <a:round/>
                    </a:lnT>
                    <a:lnB w="12700">
                      <a:solidFill>
                        <a:srgbClr val="0070C0"/>
                      </a:solidFill>
                      <a:round/>
                    </a:lnB>
                    <a:noFill/>
                  </a:tcPr>
                </a:tc>
              </a:tr>
              <a:tr h="565150">
                <a:tc>
                  <a:txBody>
                    <a:bodyPr/>
                    <a:lstStyle/>
                    <a:p>
                      <a:pPr lvl="0" algn="ctr">
                        <a:defRPr b="0" i="0" sz="1800"/>
                      </a:pPr>
                      <a:r>
                        <a:rPr sz="2800">
                          <a:solidFill>
                            <a:srgbClr val="FFFFFF"/>
                          </a:solidFill>
                          <a:sym typeface="Arial"/>
                        </a:rPr>
                        <a:t>I</a:t>
                      </a:r>
                    </a:p>
                  </a:txBody>
                  <a:tcPr marL="45717" marR="45717" marT="45717" marB="45717" anchor="ctr" anchorCtr="0" horzOverflow="overflow">
                    <a:lnL w="12700">
                      <a:solidFill>
                        <a:srgbClr val="0070C0"/>
                      </a:solidFill>
                      <a:round/>
                    </a:lnL>
                    <a:lnR w="12700">
                      <a:solidFill>
                        <a:srgbClr val="0070C0"/>
                      </a:solidFill>
                      <a:round/>
                    </a:lnR>
                    <a:lnT w="12700">
                      <a:solidFill>
                        <a:srgbClr val="0070C0"/>
                      </a:solidFill>
                      <a:round/>
                    </a:lnT>
                    <a:lnB w="12700">
                      <a:solidFill>
                        <a:srgbClr val="0070C0"/>
                      </a:solidFill>
                      <a:round/>
                    </a:lnB>
                    <a:solidFill>
                      <a:srgbClr val="0070C0">
                        <a:alpha val="19999"/>
                      </a:srgbClr>
                    </a:solidFill>
                  </a:tcPr>
                </a:tc>
                <a:tc>
                  <a:txBody>
                    <a:bodyPr/>
                    <a:lstStyle/>
                    <a:p>
                      <a:pPr lvl="0">
                        <a:defRPr b="0" i="0" sz="1800"/>
                      </a:pPr>
                      <a:r>
                        <a:rPr sz="2800">
                          <a:sym typeface="Arial"/>
                        </a:rPr>
                        <a:t>Irritability</a:t>
                      </a:r>
                    </a:p>
                  </a:txBody>
                  <a:tcPr marL="45717" marR="45717" marT="45717" marB="45717" anchor="ctr" anchorCtr="0" horzOverflow="overflow">
                    <a:lnL w="12700">
                      <a:solidFill>
                        <a:srgbClr val="0070C0"/>
                      </a:solidFill>
                      <a:round/>
                    </a:lnL>
                    <a:lnR w="12700">
                      <a:solidFill>
                        <a:srgbClr val="0070C0"/>
                      </a:solidFill>
                      <a:round/>
                    </a:lnR>
                    <a:lnT w="12700">
                      <a:solidFill>
                        <a:srgbClr val="0070C0"/>
                      </a:solidFill>
                      <a:round/>
                    </a:lnT>
                    <a:lnB w="12700">
                      <a:solidFill>
                        <a:srgbClr val="0070C0"/>
                      </a:solidFill>
                      <a:round/>
                    </a:lnB>
                    <a:solidFill>
                      <a:srgbClr val="0070C0">
                        <a:alpha val="19999"/>
                      </a:srgbClr>
                    </a:solidFill>
                  </a:tcPr>
                </a:tc>
              </a:tr>
              <a:tr h="565150">
                <a:tc>
                  <a:txBody>
                    <a:bodyPr/>
                    <a:lstStyle/>
                    <a:p>
                      <a:pPr lvl="0" algn="ctr">
                        <a:defRPr b="0" i="0" sz="1800"/>
                      </a:pPr>
                      <a:r>
                        <a:rPr sz="2800">
                          <a:solidFill>
                            <a:srgbClr val="FFFFFF"/>
                          </a:solidFill>
                          <a:sym typeface="Arial"/>
                        </a:rPr>
                        <a:t>D</a:t>
                      </a:r>
                    </a:p>
                  </a:txBody>
                  <a:tcPr marL="45717" marR="45717" marT="45717" marB="45717" anchor="ctr" anchorCtr="0" horzOverflow="overflow">
                    <a:lnL w="12700">
                      <a:solidFill>
                        <a:srgbClr val="0070C0"/>
                      </a:solidFill>
                      <a:round/>
                    </a:lnL>
                    <a:lnR w="12700">
                      <a:solidFill>
                        <a:srgbClr val="0070C0"/>
                      </a:solidFill>
                      <a:round/>
                    </a:lnR>
                    <a:lnT w="12700">
                      <a:solidFill>
                        <a:srgbClr val="0070C0"/>
                      </a:solidFill>
                      <a:round/>
                    </a:lnT>
                    <a:lnB w="12700">
                      <a:solidFill>
                        <a:srgbClr val="0070C0"/>
                      </a:solidFill>
                      <a:round/>
                    </a:lnB>
                    <a:noFill/>
                  </a:tcPr>
                </a:tc>
                <a:tc>
                  <a:txBody>
                    <a:bodyPr/>
                    <a:lstStyle/>
                    <a:p>
                      <a:pPr lvl="0">
                        <a:defRPr b="0" i="0" sz="1800"/>
                      </a:pPr>
                      <a:r>
                        <a:rPr sz="2800">
                          <a:sym typeface="Arial"/>
                        </a:rPr>
                        <a:t>Dizziness</a:t>
                      </a:r>
                    </a:p>
                  </a:txBody>
                  <a:tcPr marL="45717" marR="45717" marT="45717" marB="45717" anchor="ctr" anchorCtr="0" horzOverflow="overflow">
                    <a:lnL w="12700">
                      <a:solidFill>
                        <a:srgbClr val="0070C0"/>
                      </a:solidFill>
                      <a:round/>
                    </a:lnL>
                    <a:lnR w="12700">
                      <a:solidFill>
                        <a:srgbClr val="0070C0"/>
                      </a:solidFill>
                      <a:round/>
                    </a:lnR>
                    <a:lnT w="12700">
                      <a:solidFill>
                        <a:srgbClr val="0070C0"/>
                      </a:solidFill>
                      <a:round/>
                    </a:lnT>
                    <a:lnB w="12700">
                      <a:solidFill>
                        <a:srgbClr val="0070C0"/>
                      </a:solidFill>
                      <a:round/>
                    </a:lnB>
                    <a:noFill/>
                  </a:tcPr>
                </a:tc>
              </a:tr>
            </a:tbl>
          </a:graphicData>
        </a:graphic>
      </p:graphicFrame>
    </p:spTree>
  </p:cSld>
  <p:clrMapOvr>
    <a:masterClrMapping/>
  </p:clrMapOvr>
  <p:transition spd="med" advClick="1"/>
</p:sld>
</file>

<file path=ppt/slides/slide7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6" name="Shape 416"/>
          <p:cNvSpPr/>
          <p:nvPr>
            <p:ph type="title" idx="4294967295"/>
          </p:nvPr>
        </p:nvSpPr>
        <p:spPr>
          <a:prstGeom prst="rect">
            <a:avLst/>
          </a:prstGeom>
        </p:spPr>
        <p:txBody>
          <a:bodyPr lIns="0" tIns="0" rIns="0" bIns="0">
            <a:normAutofit fontScale="100000" lnSpcReduction="0"/>
          </a:bodyPr>
          <a:lstStyle/>
          <a:p>
            <a:pPr lvl="0">
              <a:defRPr sz="1800">
                <a:solidFill>
                  <a:srgbClr val="000000"/>
                </a:solidFill>
              </a:defRPr>
            </a:pPr>
            <a:r>
              <a:rPr sz="3600">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Tracking  O</a:t>
            </a:r>
            <a:r>
              <a:rPr baseline="-25000" sz="3600">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2 </a:t>
            </a:r>
            <a:r>
              <a:rPr sz="3600">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Limits</a:t>
            </a:r>
          </a:p>
        </p:txBody>
      </p:sp>
      <p:sp>
        <p:nvSpPr>
          <p:cNvPr id="417" name="Shape 417"/>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lnSpc>
                <a:spcPct val="120000"/>
              </a:lnSpc>
              <a:buChar char="▪"/>
              <a:defRPr sz="1800"/>
            </a:pPr>
            <a:r>
              <a:rPr sz="2800"/>
              <a:t>CNS tracking couldn’t be simpler</a:t>
            </a:r>
            <a:endParaRPr sz="2800"/>
          </a:p>
          <a:p>
            <a:pPr lvl="0">
              <a:lnSpc>
                <a:spcPct val="120000"/>
              </a:lnSpc>
              <a:buChar char="▪"/>
              <a:defRPr sz="1800"/>
            </a:pPr>
            <a:r>
              <a:rPr sz="2800"/>
              <a:t>Use the IANTD O</a:t>
            </a:r>
            <a:r>
              <a:rPr baseline="-25000" sz="2800"/>
              <a:t>2</a:t>
            </a:r>
            <a:r>
              <a:rPr sz="2800"/>
              <a:t> exposure table, at 1.3 ATA you have 3 hours dive time or 3.5 hours/day</a:t>
            </a:r>
            <a:endParaRPr sz="2800"/>
          </a:p>
          <a:p>
            <a:pPr lvl="0">
              <a:lnSpc>
                <a:spcPct val="120000"/>
              </a:lnSpc>
              <a:buChar char="▪"/>
              <a:defRPr sz="1800"/>
            </a:pPr>
            <a:r>
              <a:rPr sz="2800"/>
              <a:t>Remember, if you push the PO</a:t>
            </a:r>
            <a:r>
              <a:rPr baseline="-25000" sz="2800"/>
              <a:t>2</a:t>
            </a:r>
            <a:r>
              <a:rPr sz="2800"/>
              <a:t> up to 1.4 ATA the dive time is reduced to 2.5 hours or 3 hours per day</a:t>
            </a:r>
          </a:p>
        </p:txBody>
      </p:sp>
      <p:sp>
        <p:nvSpPr>
          <p:cNvPr id="418" name="Shape 418"/>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74</a:t>
            </a:r>
          </a:p>
        </p:txBody>
      </p:sp>
      <p:sp>
        <p:nvSpPr>
          <p:cNvPr id="419" name="Shape 419"/>
          <p:cNvSpPr/>
          <p:nvPr/>
        </p:nvSpPr>
        <p:spPr>
          <a:xfrm>
            <a:off x="627062" y="4878387"/>
            <a:ext cx="7804151" cy="1548645"/>
          </a:xfrm>
          <a:prstGeom prst="rect">
            <a:avLst/>
          </a:prstGeom>
          <a:solidFill>
            <a:srgbClr val="0070C0"/>
          </a:solidFill>
          <a:ln w="38100">
            <a:solidFill>
              <a:srgbClr val="FFFFFF"/>
            </a:solidFill>
            <a:round/>
          </a:ln>
          <a:effectLst>
            <a:outerShdw sx="100000" sy="100000" kx="0" ky="0" algn="b" rotWithShape="0" blurRad="63500" dist="101599" dir="2700000">
              <a:srgbClr val="808080">
                <a:alpha val="34997"/>
              </a:srgbClr>
            </a:outerShdw>
          </a:effectLst>
          <a:extLst>
            <a:ext uri="{C572A759-6A51-4108-AA02-DFA0A04FC94B}">
              <ma14:wrappingTextBoxFlag xmlns:ma14="http://schemas.microsoft.com/office/mac/drawingml/2011/main" val="1"/>
            </a:ext>
          </a:extLst>
        </p:spPr>
        <p:txBody>
          <a:bodyPr lIns="46037" tIns="46037" rIns="46037" bIns="46037">
            <a:spAutoFit/>
          </a:bodyPr>
          <a:lstStyle/>
          <a:p>
            <a:pPr lvl="0">
              <a:lnSpc>
                <a:spcPct val="90000"/>
              </a:lnSpc>
              <a:spcBef>
                <a:spcPts val="800"/>
              </a:spcBef>
              <a:defRPr sz="1800"/>
            </a:pPr>
            <a:r>
              <a:rPr sz="2400">
                <a:solidFill>
                  <a:srgbClr val="FFFFFF"/>
                </a:solidFill>
                <a:latin typeface="Arial"/>
                <a:ea typeface="Arial"/>
                <a:cs typeface="Arial"/>
                <a:sym typeface="Arial"/>
              </a:rPr>
              <a:t>Refer to IANTD OTU /CNS Tracking Table C 3201 in the student kit to determine exact oxygen exposure.</a:t>
            </a:r>
            <a:endParaRPr sz="2400">
              <a:solidFill>
                <a:srgbClr val="FFFFFF"/>
              </a:solidFill>
              <a:latin typeface="Arial"/>
              <a:ea typeface="Arial"/>
              <a:cs typeface="Arial"/>
              <a:sym typeface="Arial"/>
            </a:endParaRPr>
          </a:p>
          <a:p>
            <a:pPr lvl="0">
              <a:lnSpc>
                <a:spcPct val="90000"/>
              </a:lnSpc>
              <a:spcBef>
                <a:spcPts val="800"/>
              </a:spcBef>
              <a:defRPr sz="1800"/>
            </a:pPr>
            <a:r>
              <a:rPr sz="2400">
                <a:solidFill>
                  <a:srgbClr val="FFFFFF"/>
                </a:solidFill>
                <a:latin typeface="Arial"/>
                <a:ea typeface="Arial"/>
                <a:cs typeface="Arial"/>
                <a:sym typeface="Arial"/>
              </a:rPr>
              <a:t>Then for repetitive CNS value use the oxygen surface credit chart.</a:t>
            </a:r>
          </a:p>
        </p:txBody>
      </p:sp>
      <p:pic>
        <p:nvPicPr>
          <p:cNvPr id="420" name="image.png"/>
          <p:cNvPicPr/>
          <p:nvPr/>
        </p:nvPicPr>
        <p:blipFill>
          <a:blip r:embed="rId2">
            <a:extLst/>
          </a:blip>
          <a:stretch>
            <a:fillRect/>
          </a:stretch>
        </p:blipFill>
        <p:spPr>
          <a:xfrm>
            <a:off x="7904162" y="5908675"/>
            <a:ext cx="771526" cy="738188"/>
          </a:xfrm>
          <a:prstGeom prst="rect">
            <a:avLst/>
          </a:prstGeom>
          <a:ln w="12700">
            <a:miter lim="400000"/>
          </a:ln>
        </p:spPr>
      </p:pic>
    </p:spTree>
  </p:cSld>
  <p:clrMapOvr>
    <a:masterClrMapping/>
  </p:clrMapOvr>
  <p:transition spd="med" advClick="1"/>
</p:sld>
</file>

<file path=ppt/slides/slide7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2" name="Shape 422"/>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Problems that lead to Hyperoxia</a:t>
            </a:r>
          </a:p>
        </p:txBody>
      </p:sp>
      <p:sp>
        <p:nvSpPr>
          <p:cNvPr id="423" name="Shape 423"/>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High percentage of O</a:t>
            </a:r>
            <a:r>
              <a:rPr baseline="-25000" sz="2800"/>
              <a:t>2</a:t>
            </a:r>
            <a:r>
              <a:rPr sz="2800"/>
              <a:t> in diluent</a:t>
            </a:r>
            <a:endParaRPr sz="2800"/>
          </a:p>
          <a:p>
            <a:pPr lvl="0">
              <a:buChar char="▪"/>
              <a:defRPr sz="1800"/>
            </a:pPr>
            <a:r>
              <a:rPr sz="2800"/>
              <a:t>Solenoid stuck open</a:t>
            </a:r>
            <a:endParaRPr sz="2800"/>
          </a:p>
          <a:p>
            <a:pPr lvl="0">
              <a:buChar char="▪"/>
              <a:defRPr sz="1800"/>
            </a:pPr>
            <a:r>
              <a:rPr sz="2800"/>
              <a:t>Rapid descent started with to high of a setpoint</a:t>
            </a:r>
            <a:endParaRPr sz="2800"/>
          </a:p>
          <a:p>
            <a:pPr lvl="0">
              <a:buChar char="▪"/>
              <a:defRPr sz="1800"/>
            </a:pPr>
            <a:r>
              <a:rPr sz="2800"/>
              <a:t>Adding oxygen during descent</a:t>
            </a:r>
            <a:endParaRPr sz="2800"/>
          </a:p>
          <a:p>
            <a:pPr lvl="0">
              <a:buChar char="▪"/>
              <a:defRPr sz="1800"/>
            </a:pPr>
            <a:r>
              <a:rPr sz="2800"/>
              <a:t>Setpoint maintained too high for dive duration thus exceeding oxygen clock </a:t>
            </a:r>
            <a:endParaRPr sz="2800"/>
          </a:p>
          <a:p>
            <a:pPr lvl="0">
              <a:buChar char="▪"/>
              <a:defRPr sz="1800"/>
            </a:pPr>
            <a:r>
              <a:rPr sz="2800"/>
              <a:t>Failure to calibrate unit</a:t>
            </a:r>
          </a:p>
        </p:txBody>
      </p:sp>
      <p:sp>
        <p:nvSpPr>
          <p:cNvPr id="424" name="Shape 424"/>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75</a:t>
            </a:r>
          </a:p>
        </p:txBody>
      </p:sp>
    </p:spTree>
  </p:cSld>
  <p:clrMapOvr>
    <a:masterClrMapping/>
  </p:clrMapOvr>
  <p:transition spd="med" advClick="1"/>
</p:sld>
</file>

<file path=ppt/slides/slide7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6" name="Shape 426"/>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Hypercapnia</a:t>
            </a:r>
          </a:p>
        </p:txBody>
      </p:sp>
      <p:sp>
        <p:nvSpPr>
          <p:cNvPr id="427" name="Shape 427"/>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PCO</a:t>
            </a:r>
            <a:r>
              <a:rPr baseline="-25000" sz="2800"/>
              <a:t>2</a:t>
            </a:r>
            <a:endParaRPr baseline="-25000" sz="2800"/>
          </a:p>
          <a:p>
            <a:pPr lvl="1" marL="717794" indent="-263769">
              <a:spcBef>
                <a:spcPts val="500"/>
              </a:spcBef>
              <a:buClr>
                <a:srgbClr val="FF0000"/>
              </a:buClr>
              <a:defRPr sz="1800"/>
            </a:pPr>
            <a:r>
              <a:rPr sz="2400"/>
              <a:t>0.03 ATA/Bar – doubles breathing rate (dyspnea)</a:t>
            </a:r>
            <a:endParaRPr sz="2400"/>
          </a:p>
          <a:p>
            <a:pPr lvl="1" marL="717794" indent="-263769">
              <a:spcBef>
                <a:spcPts val="500"/>
              </a:spcBef>
              <a:buClr>
                <a:srgbClr val="FF0000"/>
              </a:buClr>
              <a:defRPr sz="1800"/>
            </a:pPr>
            <a:r>
              <a:rPr sz="2400"/>
              <a:t>0.06 ATA/Bar – distress, confusion, lack of coordination</a:t>
            </a:r>
            <a:endParaRPr sz="2400"/>
          </a:p>
          <a:p>
            <a:pPr lvl="1" marL="717794" indent="-263769">
              <a:spcBef>
                <a:spcPts val="500"/>
              </a:spcBef>
              <a:buClr>
                <a:srgbClr val="FF0000"/>
              </a:buClr>
              <a:defRPr sz="1800"/>
            </a:pPr>
            <a:r>
              <a:rPr sz="2400"/>
              <a:t>0.10 ATA/Bar – severe mental impairment</a:t>
            </a:r>
            <a:endParaRPr sz="2400"/>
          </a:p>
          <a:p>
            <a:pPr lvl="1" marL="717794" indent="-263769">
              <a:spcBef>
                <a:spcPts val="500"/>
              </a:spcBef>
              <a:buClr>
                <a:srgbClr val="FF0000"/>
              </a:buClr>
              <a:defRPr sz="1800"/>
            </a:pPr>
            <a:r>
              <a:rPr sz="2400"/>
              <a:t>0.12 ATA/Bar – loss of consciousness, death</a:t>
            </a:r>
          </a:p>
        </p:txBody>
      </p:sp>
      <p:sp>
        <p:nvSpPr>
          <p:cNvPr id="428" name="Shape 428"/>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76</a:t>
            </a:r>
          </a:p>
        </p:txBody>
      </p:sp>
      <p:sp>
        <p:nvSpPr>
          <p:cNvPr id="429" name="Shape 429"/>
          <p:cNvSpPr/>
          <p:nvPr/>
        </p:nvSpPr>
        <p:spPr>
          <a:xfrm>
            <a:off x="531812" y="5272087"/>
            <a:ext cx="8066088" cy="906571"/>
          </a:xfrm>
          <a:prstGeom prst="rect">
            <a:avLst/>
          </a:prstGeom>
          <a:solidFill>
            <a:srgbClr val="0070C0"/>
          </a:solidFill>
          <a:ln w="38100">
            <a:solidFill>
              <a:srgbClr val="FFFFFF"/>
            </a:solidFill>
            <a:round/>
          </a:ln>
          <a:effectLst>
            <a:outerShdw sx="100000" sy="100000" kx="0" ky="0" algn="b" rotWithShape="0" blurRad="63500" dist="101599" dir="2700000">
              <a:srgbClr val="808080">
                <a:alpha val="34997"/>
              </a:srgbClr>
            </a:outerShdw>
          </a:effectLst>
          <a:extLst>
            <a:ext uri="{C572A759-6A51-4108-AA02-DFA0A04FC94B}">
              <ma14:wrappingTextBoxFlag xmlns:ma14="http://schemas.microsoft.com/office/mac/drawingml/2011/main" val="1"/>
            </a:ext>
          </a:extLst>
        </p:spPr>
        <p:txBody>
          <a:bodyPr lIns="46037" tIns="46037" rIns="46037" bIns="46037">
            <a:spAutoFit/>
          </a:bodyPr>
          <a:lstStyle/>
          <a:p>
            <a:pPr lvl="0" algn="ctr">
              <a:lnSpc>
                <a:spcPct val="90000"/>
              </a:lnSpc>
              <a:spcBef>
                <a:spcPts val="800"/>
              </a:spcBef>
              <a:defRPr sz="1800"/>
            </a:pPr>
            <a:r>
              <a:rPr sz="2400">
                <a:solidFill>
                  <a:srgbClr val="FFFFFF"/>
                </a:solidFill>
                <a:latin typeface="Arial"/>
                <a:ea typeface="Arial"/>
                <a:cs typeface="Arial"/>
                <a:sym typeface="Arial"/>
              </a:rPr>
              <a:t>Hypercapnia Can Lead to</a:t>
            </a:r>
            <a:endParaRPr sz="2400">
              <a:solidFill>
                <a:srgbClr val="FFFFFF"/>
              </a:solidFill>
              <a:latin typeface="Arial"/>
              <a:ea typeface="Arial"/>
              <a:cs typeface="Arial"/>
              <a:sym typeface="Arial"/>
            </a:endParaRPr>
          </a:p>
          <a:p>
            <a:pPr lvl="0" algn="ctr">
              <a:lnSpc>
                <a:spcPct val="90000"/>
              </a:lnSpc>
              <a:spcBef>
                <a:spcPts val="800"/>
              </a:spcBef>
              <a:defRPr sz="1800"/>
            </a:pPr>
            <a:r>
              <a:rPr sz="2400">
                <a:solidFill>
                  <a:srgbClr val="FFFFFF"/>
                </a:solidFill>
                <a:latin typeface="Arial"/>
                <a:ea typeface="Arial"/>
                <a:cs typeface="Arial"/>
                <a:sym typeface="Arial"/>
              </a:rPr>
              <a:t>Unconsciouness &amp; Death </a:t>
            </a:r>
            <a:r>
              <a:rPr sz="2400" u="sng">
                <a:solidFill>
                  <a:srgbClr val="FFFFFF"/>
                </a:solidFill>
                <a:latin typeface="Arial"/>
                <a:ea typeface="Arial"/>
                <a:cs typeface="Arial"/>
                <a:sym typeface="Arial"/>
              </a:rPr>
              <a:t>Without</a:t>
            </a:r>
            <a:r>
              <a:rPr sz="2400">
                <a:solidFill>
                  <a:srgbClr val="FFFFFF"/>
                </a:solidFill>
                <a:latin typeface="Arial"/>
                <a:ea typeface="Arial"/>
                <a:cs typeface="Arial"/>
                <a:sym typeface="Arial"/>
              </a:rPr>
              <a:t> Warning</a:t>
            </a:r>
          </a:p>
        </p:txBody>
      </p:sp>
      <p:pic>
        <p:nvPicPr>
          <p:cNvPr id="430" name="image.png"/>
          <p:cNvPicPr/>
          <p:nvPr/>
        </p:nvPicPr>
        <p:blipFill>
          <a:blip r:embed="rId2">
            <a:extLst/>
          </a:blip>
          <a:stretch>
            <a:fillRect/>
          </a:stretch>
        </p:blipFill>
        <p:spPr>
          <a:xfrm>
            <a:off x="392112" y="4975225"/>
            <a:ext cx="771526" cy="738188"/>
          </a:xfrm>
          <a:prstGeom prst="rect">
            <a:avLst/>
          </a:prstGeom>
          <a:ln w="12700">
            <a:miter lim="400000"/>
          </a:ln>
        </p:spPr>
      </p:pic>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 name="Shape 64"/>
          <p:cNvSpPr/>
          <p:nvPr>
            <p:ph type="title" idx="4294967295"/>
          </p:nvPr>
        </p:nvSpPr>
        <p:spPr>
          <a:prstGeom prst="rect">
            <a:avLst/>
          </a:prstGeom>
        </p:spPr>
        <p:txBody>
          <a:bodyPr lIns="46037" tIns="46037" rIns="46037" bIns="46037" anchor="ctr">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Learning Objective</a:t>
            </a:r>
          </a:p>
        </p:txBody>
      </p:sp>
      <p:sp>
        <p:nvSpPr>
          <p:cNvPr id="65" name="Shape 65"/>
          <p:cNvSpPr/>
          <p:nvPr>
            <p:ph type="body" idx="4294967295"/>
          </p:nvPr>
        </p:nvSpPr>
        <p:spPr>
          <a:xfrm>
            <a:off x="404812" y="1433512"/>
            <a:ext cx="8281988" cy="4745038"/>
          </a:xfrm>
          <a:prstGeom prst="rect">
            <a:avLst/>
          </a:prstGeom>
        </p:spPr>
        <p:txBody>
          <a:bodyPr lIns="46037" tIns="46037" rIns="46037" bIns="46037">
            <a:normAutofit fontScale="100000" lnSpcReduction="0"/>
          </a:bodyPr>
          <a:lstStyle/>
          <a:p>
            <a:pPr lvl="0" marL="362176" indent="-293914">
              <a:buClr>
                <a:srgbClr val="FF0000"/>
              </a:buClr>
              <a:buChar char="▪"/>
              <a:defRPr sz="1800"/>
            </a:pPr>
            <a:r>
              <a:rPr sz="2400">
                <a:solidFill>
                  <a:srgbClr val="FF0000"/>
                </a:solidFill>
                <a:latin typeface="Arial Rounded MT Bold"/>
                <a:ea typeface="Arial Rounded MT Bold"/>
                <a:cs typeface="Arial Rounded MT Bold"/>
                <a:sym typeface="Arial Rounded MT Bold"/>
              </a:rPr>
              <a:t>It is intended that this course enhance participants knowledge and familiarity of Closed Circuit Rebreather Diving and expose divers to concerns when dealing with normal diving environments.  By the end of this lecture and practical session you will be diving these configurations more safely and with greater enjoyment.</a:t>
            </a:r>
            <a:endParaRPr sz="2400">
              <a:solidFill>
                <a:srgbClr val="FF0000"/>
              </a:solidFill>
              <a:latin typeface="Arial Rounded MT Bold"/>
              <a:ea typeface="Arial Rounded MT Bold"/>
              <a:cs typeface="Arial Rounded MT Bold"/>
              <a:sym typeface="Arial Rounded MT Bold"/>
            </a:endParaRPr>
          </a:p>
          <a:p>
            <a:pPr lvl="0">
              <a:buClr>
                <a:srgbClr val="FF0000"/>
              </a:buClr>
              <a:buChar char="▪"/>
              <a:defRPr sz="1800"/>
            </a:pPr>
            <a:endParaRPr sz="2400">
              <a:solidFill>
                <a:srgbClr val="FF0000"/>
              </a:solidFill>
              <a:latin typeface="Arial Rounded MT Bold"/>
              <a:ea typeface="Arial Rounded MT Bold"/>
              <a:cs typeface="Arial Rounded MT Bold"/>
              <a:sym typeface="Arial Rounded MT Bold"/>
            </a:endParaRPr>
          </a:p>
          <a:p>
            <a:pPr lvl="0" marL="362176" indent="-293914">
              <a:buClr>
                <a:srgbClr val="FF0000"/>
              </a:buClr>
              <a:buChar char="▪"/>
              <a:defRPr sz="1800"/>
            </a:pPr>
            <a:r>
              <a:rPr sz="2400">
                <a:solidFill>
                  <a:srgbClr val="FF0000"/>
                </a:solidFill>
                <a:latin typeface="Arial Rounded MT Bold"/>
                <a:ea typeface="Arial Rounded MT Bold"/>
                <a:cs typeface="Arial Rounded MT Bold"/>
                <a:sym typeface="Arial Rounded MT Bold"/>
              </a:rPr>
              <a:t>Your participation in this course should be part of a seasoned, carefully planned and informed progression.</a:t>
            </a:r>
          </a:p>
        </p:txBody>
      </p:sp>
      <p:sp>
        <p:nvSpPr>
          <p:cNvPr id="66" name="Shape 66"/>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8</a:t>
            </a:r>
          </a:p>
        </p:txBody>
      </p:sp>
    </p:spTree>
  </p:cSld>
  <p:clrMapOvr>
    <a:masterClrMapping/>
  </p:clrMapOvr>
  <p:transition spd="med" advClick="1"/>
</p:sld>
</file>

<file path=ppt/slides/slide8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2" name="Shape 432"/>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Hypercapnia</a:t>
            </a:r>
          </a:p>
        </p:txBody>
      </p:sp>
      <p:sp>
        <p:nvSpPr>
          <p:cNvPr id="433" name="Shape 433"/>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Bailout to OC</a:t>
            </a:r>
            <a:endParaRPr sz="2800"/>
          </a:p>
          <a:p>
            <a:pPr lvl="0">
              <a:buChar char="▪"/>
              <a:defRPr sz="1800"/>
            </a:pPr>
            <a:r>
              <a:rPr sz="2800"/>
              <a:t>Ascend</a:t>
            </a:r>
          </a:p>
        </p:txBody>
      </p:sp>
      <p:sp>
        <p:nvSpPr>
          <p:cNvPr id="434" name="Shape 434"/>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77</a:t>
            </a:r>
          </a:p>
        </p:txBody>
      </p:sp>
      <p:sp>
        <p:nvSpPr>
          <p:cNvPr id="435" name="Shape 435"/>
          <p:cNvSpPr/>
          <p:nvPr/>
        </p:nvSpPr>
        <p:spPr>
          <a:xfrm>
            <a:off x="427037" y="3538537"/>
            <a:ext cx="8066088" cy="906571"/>
          </a:xfrm>
          <a:prstGeom prst="rect">
            <a:avLst/>
          </a:prstGeom>
          <a:solidFill>
            <a:srgbClr val="0070C0"/>
          </a:solidFill>
          <a:ln w="38100">
            <a:solidFill>
              <a:srgbClr val="FFFFFF"/>
            </a:solidFill>
            <a:round/>
          </a:ln>
          <a:effectLst>
            <a:outerShdw sx="100000" sy="100000" kx="0" ky="0" algn="b" rotWithShape="0" blurRad="63500" dist="101599" dir="2700000">
              <a:srgbClr val="808080">
                <a:alpha val="34997"/>
              </a:srgbClr>
            </a:outerShdw>
          </a:effectLst>
          <a:extLst>
            <a:ext uri="{C572A759-6A51-4108-AA02-DFA0A04FC94B}">
              <ma14:wrappingTextBoxFlag xmlns:ma14="http://schemas.microsoft.com/office/mac/drawingml/2011/main" val="1"/>
            </a:ext>
          </a:extLst>
        </p:spPr>
        <p:txBody>
          <a:bodyPr lIns="46037" tIns="46037" rIns="46037" bIns="46037">
            <a:spAutoFit/>
          </a:bodyPr>
          <a:lstStyle/>
          <a:p>
            <a:pPr lvl="0" algn="ctr">
              <a:lnSpc>
                <a:spcPct val="90000"/>
              </a:lnSpc>
              <a:spcBef>
                <a:spcPts val="800"/>
              </a:spcBef>
              <a:defRPr sz="1800"/>
            </a:pPr>
            <a:r>
              <a:rPr sz="2400">
                <a:solidFill>
                  <a:srgbClr val="FFFFFF"/>
                </a:solidFill>
                <a:latin typeface="Arial"/>
                <a:ea typeface="Arial"/>
                <a:cs typeface="Arial"/>
                <a:sym typeface="Arial"/>
              </a:rPr>
              <a:t>Hypercapnia Can Lead to</a:t>
            </a:r>
            <a:endParaRPr sz="2400">
              <a:solidFill>
                <a:srgbClr val="FFFFFF"/>
              </a:solidFill>
              <a:latin typeface="Arial"/>
              <a:ea typeface="Arial"/>
              <a:cs typeface="Arial"/>
              <a:sym typeface="Arial"/>
            </a:endParaRPr>
          </a:p>
          <a:p>
            <a:pPr lvl="0" algn="ctr">
              <a:lnSpc>
                <a:spcPct val="90000"/>
              </a:lnSpc>
              <a:spcBef>
                <a:spcPts val="800"/>
              </a:spcBef>
              <a:defRPr sz="1800"/>
            </a:pPr>
            <a:r>
              <a:rPr sz="2400">
                <a:solidFill>
                  <a:srgbClr val="FFFFFF"/>
                </a:solidFill>
                <a:latin typeface="Arial"/>
                <a:ea typeface="Arial"/>
                <a:cs typeface="Arial"/>
                <a:sym typeface="Arial"/>
              </a:rPr>
              <a:t>Unconsciouness &amp; Death </a:t>
            </a:r>
            <a:r>
              <a:rPr sz="2400" u="sng">
                <a:solidFill>
                  <a:srgbClr val="FFFFFF"/>
                </a:solidFill>
                <a:latin typeface="Arial"/>
                <a:ea typeface="Arial"/>
                <a:cs typeface="Arial"/>
                <a:sym typeface="Arial"/>
              </a:rPr>
              <a:t>Without</a:t>
            </a:r>
            <a:r>
              <a:rPr sz="2400">
                <a:solidFill>
                  <a:srgbClr val="FFFFFF"/>
                </a:solidFill>
                <a:latin typeface="Arial"/>
                <a:ea typeface="Arial"/>
                <a:cs typeface="Arial"/>
                <a:sym typeface="Arial"/>
              </a:rPr>
              <a:t> Warning</a:t>
            </a:r>
          </a:p>
        </p:txBody>
      </p:sp>
      <p:pic>
        <p:nvPicPr>
          <p:cNvPr id="436" name="image.png"/>
          <p:cNvPicPr/>
          <p:nvPr/>
        </p:nvPicPr>
        <p:blipFill>
          <a:blip r:embed="rId2">
            <a:extLst/>
          </a:blip>
          <a:stretch>
            <a:fillRect/>
          </a:stretch>
        </p:blipFill>
        <p:spPr>
          <a:xfrm>
            <a:off x="392112" y="4975225"/>
            <a:ext cx="771526" cy="738188"/>
          </a:xfrm>
          <a:prstGeom prst="rect">
            <a:avLst/>
          </a:prstGeom>
          <a:ln w="12700">
            <a:miter lim="400000"/>
          </a:ln>
        </p:spPr>
      </p:pic>
    </p:spTree>
  </p:cSld>
  <p:clrMapOvr>
    <a:masterClrMapping/>
  </p:clrMapOvr>
  <p:transition spd="med" advClick="1"/>
</p:sld>
</file>

<file path=ppt/slides/slide8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8" name="Shape 438"/>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Hypercapnia</a:t>
            </a:r>
          </a:p>
        </p:txBody>
      </p:sp>
      <p:sp>
        <p:nvSpPr>
          <p:cNvPr id="439" name="Shape 439"/>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Problems that lead to hypercapnia</a:t>
            </a:r>
            <a:endParaRPr sz="2800"/>
          </a:p>
          <a:p>
            <a:pPr lvl="1" marL="717794" indent="-263769">
              <a:spcBef>
                <a:spcPts val="500"/>
              </a:spcBef>
              <a:buClr>
                <a:srgbClr val="FF0000"/>
              </a:buClr>
              <a:defRPr sz="1800"/>
            </a:pPr>
            <a:r>
              <a:rPr sz="2400"/>
              <a:t>Using canister beyond it</a:t>
            </a:r>
            <a:r>
              <a:rPr sz="2400"/>
              <a:t>’</a:t>
            </a:r>
            <a:r>
              <a:rPr sz="2400"/>
              <a:t>s rated /actual duration</a:t>
            </a:r>
            <a:endParaRPr sz="2400"/>
          </a:p>
          <a:p>
            <a:pPr lvl="1" marL="717794" indent="-263769">
              <a:spcBef>
                <a:spcPts val="500"/>
              </a:spcBef>
              <a:buClr>
                <a:srgbClr val="FF0000"/>
              </a:buClr>
              <a:defRPr sz="1800"/>
            </a:pPr>
            <a:r>
              <a:rPr sz="2400"/>
              <a:t>Canister over-breathing</a:t>
            </a:r>
            <a:endParaRPr sz="2400"/>
          </a:p>
          <a:p>
            <a:pPr lvl="1" marL="717794" indent="-263769">
              <a:spcBef>
                <a:spcPts val="500"/>
              </a:spcBef>
              <a:buClr>
                <a:srgbClr val="FF0000"/>
              </a:buClr>
              <a:defRPr sz="1800"/>
            </a:pPr>
            <a:r>
              <a:rPr sz="2400"/>
              <a:t>Wrong material</a:t>
            </a:r>
            <a:endParaRPr sz="2400"/>
          </a:p>
          <a:p>
            <a:pPr lvl="1" marL="717794" indent="-263769">
              <a:spcBef>
                <a:spcPts val="500"/>
              </a:spcBef>
              <a:buClr>
                <a:srgbClr val="FF0000"/>
              </a:buClr>
              <a:defRPr sz="1800"/>
            </a:pPr>
            <a:r>
              <a:rPr sz="2400"/>
              <a:t>Using absorbent that has exceed it</a:t>
            </a:r>
            <a:r>
              <a:rPr sz="2400"/>
              <a:t>’</a:t>
            </a:r>
            <a:r>
              <a:rPr sz="2400"/>
              <a:t>s expiration date</a:t>
            </a:r>
            <a:endParaRPr sz="2400"/>
          </a:p>
          <a:p>
            <a:pPr lvl="1" marL="717794" indent="-263769">
              <a:spcBef>
                <a:spcPts val="500"/>
              </a:spcBef>
              <a:buClr>
                <a:srgbClr val="FF0000"/>
              </a:buClr>
              <a:defRPr sz="1800"/>
            </a:pPr>
            <a:r>
              <a:rPr sz="2400"/>
              <a:t>Absorbent is wet</a:t>
            </a:r>
            <a:endParaRPr sz="2400"/>
          </a:p>
          <a:p>
            <a:pPr lvl="1" marL="717794" indent="-263769">
              <a:spcBef>
                <a:spcPts val="500"/>
              </a:spcBef>
              <a:buClr>
                <a:srgbClr val="FF0000"/>
              </a:buClr>
              <a:defRPr sz="1800"/>
            </a:pPr>
            <a:r>
              <a:rPr sz="2400"/>
              <a:t>Deep diving on partially used canister</a:t>
            </a:r>
          </a:p>
        </p:txBody>
      </p:sp>
      <p:sp>
        <p:nvSpPr>
          <p:cNvPr id="440" name="Shape 440"/>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78</a:t>
            </a:r>
          </a:p>
        </p:txBody>
      </p:sp>
    </p:spTree>
  </p:cSld>
  <p:clrMapOvr>
    <a:masterClrMapping/>
  </p:clrMapOvr>
  <p:transition spd="med" advClick="1"/>
</p:sld>
</file>

<file path=ppt/slides/slide8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2" name="Shape 442"/>
          <p:cNvSpPr/>
          <p:nvPr>
            <p:ph type="title" idx="4294967295"/>
          </p:nvPr>
        </p:nvSpPr>
        <p:spPr>
          <a:prstGeom prst="rect">
            <a:avLst/>
          </a:prstGeom>
        </p:spPr>
        <p:txBody>
          <a:bodyPr lIns="0" tIns="0" rIns="0" bIns="0">
            <a:normAutofit fontScale="100000" lnSpcReduction="0"/>
          </a:bodyPr>
          <a:lstStyle/>
          <a:p>
            <a:pPr lvl="0">
              <a:defRPr sz="1800">
                <a:solidFill>
                  <a:srgbClr val="000000"/>
                </a:solidFill>
              </a:defRPr>
            </a:pPr>
            <a:r>
              <a:rPr sz="3600">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CO</a:t>
            </a:r>
            <a:r>
              <a:rPr baseline="-25000" sz="3600">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2</a:t>
            </a:r>
            <a:r>
              <a:rPr sz="3600">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rPr>
              <a:t> Absorbent Problems</a:t>
            </a:r>
          </a:p>
        </p:txBody>
      </p:sp>
      <p:sp>
        <p:nvSpPr>
          <p:cNvPr id="443" name="Shape 443"/>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lr>
                <a:srgbClr val="FF0000"/>
              </a:buClr>
              <a:buChar char="▪"/>
              <a:defRPr sz="1800"/>
            </a:pPr>
            <a:r>
              <a:rPr sz="2800">
                <a:solidFill>
                  <a:srgbClr val="FF0000"/>
                </a:solidFill>
              </a:rPr>
              <a:t>Flooded Canister</a:t>
            </a:r>
            <a:endParaRPr sz="2800">
              <a:solidFill>
                <a:srgbClr val="FF0000"/>
              </a:solidFill>
            </a:endParaRPr>
          </a:p>
          <a:p>
            <a:pPr lvl="1" marL="717794" indent="-263769">
              <a:spcBef>
                <a:spcPts val="500"/>
              </a:spcBef>
              <a:buClr>
                <a:srgbClr val="FF0000"/>
              </a:buClr>
              <a:defRPr sz="1800"/>
            </a:pPr>
            <a:r>
              <a:rPr sz="2400"/>
              <a:t>CO</a:t>
            </a:r>
            <a:r>
              <a:rPr baseline="-25000" sz="2400"/>
              <a:t>2</a:t>
            </a:r>
            <a:r>
              <a:rPr sz="2400"/>
              <a:t> absorption fails, caustic cocktail in loop</a:t>
            </a:r>
            <a:endParaRPr sz="2400"/>
          </a:p>
          <a:p>
            <a:pPr lvl="0">
              <a:buChar char="▪"/>
              <a:defRPr sz="1800"/>
            </a:pPr>
            <a:endParaRPr sz="2400"/>
          </a:p>
          <a:p>
            <a:pPr lvl="0" marL="342900" indent="-274637">
              <a:buSzTx/>
              <a:buNone/>
              <a:defRPr sz="1800"/>
            </a:pPr>
            <a:endParaRPr sz="2800">
              <a:solidFill>
                <a:srgbClr val="FF0000"/>
              </a:solidFill>
            </a:endParaRPr>
          </a:p>
          <a:p>
            <a:pPr lvl="0">
              <a:buClr>
                <a:srgbClr val="FF0000"/>
              </a:buClr>
              <a:buChar char="▪"/>
              <a:defRPr sz="1800"/>
            </a:pPr>
            <a:r>
              <a:rPr sz="2800">
                <a:solidFill>
                  <a:srgbClr val="FF0000"/>
                </a:solidFill>
                <a:effectLst>
                  <a:outerShdw sx="100000" sy="100000" kx="0" ky="0" algn="b" rotWithShape="0" blurRad="12700" dist="25400" dir="2700000">
                    <a:srgbClr val="000000"/>
                  </a:outerShdw>
                </a:effectLst>
              </a:rPr>
              <a:t>Absorbent Failure</a:t>
            </a:r>
            <a:endParaRPr sz="2800">
              <a:solidFill>
                <a:srgbClr val="FF0000"/>
              </a:solidFill>
            </a:endParaRPr>
          </a:p>
          <a:p>
            <a:pPr lvl="1" marL="717794" indent="-263769">
              <a:spcBef>
                <a:spcPts val="500"/>
              </a:spcBef>
              <a:buClr>
                <a:srgbClr val="FF0000"/>
              </a:buClr>
              <a:defRPr sz="1800"/>
            </a:pPr>
            <a:r>
              <a:rPr sz="2400"/>
              <a:t>CO</a:t>
            </a:r>
            <a:r>
              <a:rPr baseline="-25000" sz="2400"/>
              <a:t>2</a:t>
            </a:r>
            <a:r>
              <a:rPr sz="2400"/>
              <a:t> absorption fails</a:t>
            </a:r>
          </a:p>
        </p:txBody>
      </p:sp>
      <p:sp>
        <p:nvSpPr>
          <p:cNvPr id="444" name="Shape 444"/>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79</a:t>
            </a:r>
          </a:p>
        </p:txBody>
      </p:sp>
      <p:sp>
        <p:nvSpPr>
          <p:cNvPr id="445" name="Shape 445"/>
          <p:cNvSpPr/>
          <p:nvPr/>
        </p:nvSpPr>
        <p:spPr>
          <a:xfrm>
            <a:off x="1263650" y="2640012"/>
            <a:ext cx="4756150" cy="475170"/>
          </a:xfrm>
          <a:prstGeom prst="rect">
            <a:avLst/>
          </a:prstGeom>
          <a:solidFill>
            <a:srgbClr val="0070C0"/>
          </a:solidFill>
          <a:ln w="38100">
            <a:solidFill>
              <a:srgbClr val="FFFFFF"/>
            </a:solidFill>
            <a:round/>
          </a:ln>
          <a:effectLst>
            <a:outerShdw sx="100000" sy="100000" kx="0" ky="0" algn="b" rotWithShape="0" blurRad="63500" dist="101599" dir="2700000">
              <a:srgbClr val="808080">
                <a:alpha val="34997"/>
              </a:srgbClr>
            </a:outerShdw>
          </a:effectLst>
          <a:extLst>
            <a:ext uri="{C572A759-6A51-4108-AA02-DFA0A04FC94B}">
              <ma14:wrappingTextBoxFlag xmlns:ma14="http://schemas.microsoft.com/office/mac/drawingml/2011/main" val="1"/>
            </a:ext>
          </a:extLst>
        </p:spPr>
        <p:txBody>
          <a:bodyPr lIns="0" tIns="0" rIns="0" bIns="0">
            <a:spAutoFit/>
          </a:bodyPr>
          <a:lstStyle>
            <a:lvl1pPr>
              <a:defRPr sz="2400">
                <a:solidFill>
                  <a:srgbClr val="FFFFFF"/>
                </a:solidFill>
                <a:latin typeface="Arial"/>
                <a:ea typeface="Arial"/>
                <a:cs typeface="Arial"/>
                <a:sym typeface="Arial"/>
              </a:defRPr>
            </a:lvl1pPr>
          </a:lstStyle>
          <a:p>
            <a:pPr lvl="0">
              <a:defRPr sz="1800">
                <a:solidFill>
                  <a:srgbClr val="000000"/>
                </a:solidFill>
              </a:defRPr>
            </a:pPr>
            <a:r>
              <a:rPr sz="2400">
                <a:solidFill>
                  <a:srgbClr val="FFFFFF"/>
                </a:solidFill>
              </a:rPr>
              <a:t>Switch to Open Circuit Bail-Out</a:t>
            </a:r>
          </a:p>
        </p:txBody>
      </p:sp>
      <p:sp>
        <p:nvSpPr>
          <p:cNvPr id="446" name="Shape 446"/>
          <p:cNvSpPr/>
          <p:nvPr/>
        </p:nvSpPr>
        <p:spPr>
          <a:xfrm>
            <a:off x="1263650" y="4602162"/>
            <a:ext cx="4756150" cy="475170"/>
          </a:xfrm>
          <a:prstGeom prst="rect">
            <a:avLst/>
          </a:prstGeom>
          <a:solidFill>
            <a:srgbClr val="0070C0"/>
          </a:solidFill>
          <a:ln w="38100">
            <a:solidFill>
              <a:srgbClr val="FFFFFF"/>
            </a:solidFill>
            <a:round/>
          </a:ln>
          <a:effectLst>
            <a:outerShdw sx="100000" sy="100000" kx="0" ky="0" algn="b" rotWithShape="0" blurRad="63500" dist="101599" dir="2700000">
              <a:srgbClr val="808080">
                <a:alpha val="34997"/>
              </a:srgbClr>
            </a:outerShdw>
          </a:effectLst>
          <a:extLst>
            <a:ext uri="{C572A759-6A51-4108-AA02-DFA0A04FC94B}">
              <ma14:wrappingTextBoxFlag xmlns:ma14="http://schemas.microsoft.com/office/mac/drawingml/2011/main" val="1"/>
            </a:ext>
          </a:extLst>
        </p:spPr>
        <p:txBody>
          <a:bodyPr lIns="0" tIns="0" rIns="0" bIns="0">
            <a:spAutoFit/>
          </a:bodyPr>
          <a:lstStyle>
            <a:lvl1pPr>
              <a:defRPr sz="2400">
                <a:solidFill>
                  <a:srgbClr val="FFFFFF"/>
                </a:solidFill>
                <a:latin typeface="Arial"/>
                <a:ea typeface="Arial"/>
                <a:cs typeface="Arial"/>
                <a:sym typeface="Arial"/>
              </a:defRPr>
            </a:lvl1pPr>
          </a:lstStyle>
          <a:p>
            <a:pPr lvl="0">
              <a:defRPr sz="1800">
                <a:solidFill>
                  <a:srgbClr val="000000"/>
                </a:solidFill>
              </a:defRPr>
            </a:pPr>
            <a:r>
              <a:rPr sz="2400">
                <a:solidFill>
                  <a:srgbClr val="FFFFFF"/>
                </a:solidFill>
              </a:rPr>
              <a:t>Switch to Open Circuit Bail-Out</a:t>
            </a:r>
          </a:p>
        </p:txBody>
      </p:sp>
      <p:pic>
        <p:nvPicPr>
          <p:cNvPr id="447" name="image.png"/>
          <p:cNvPicPr/>
          <p:nvPr/>
        </p:nvPicPr>
        <p:blipFill>
          <a:blip r:embed="rId2">
            <a:extLst/>
          </a:blip>
          <a:stretch>
            <a:fillRect/>
          </a:stretch>
        </p:blipFill>
        <p:spPr>
          <a:xfrm>
            <a:off x="6507162" y="4738687"/>
            <a:ext cx="771526" cy="736601"/>
          </a:xfrm>
          <a:prstGeom prst="rect">
            <a:avLst/>
          </a:prstGeom>
          <a:ln w="12700">
            <a:miter lim="400000"/>
          </a:ln>
        </p:spPr>
      </p:pic>
      <p:pic>
        <p:nvPicPr>
          <p:cNvPr id="448" name="image.png"/>
          <p:cNvPicPr/>
          <p:nvPr/>
        </p:nvPicPr>
        <p:blipFill>
          <a:blip r:embed="rId2">
            <a:extLst/>
          </a:blip>
          <a:stretch>
            <a:fillRect/>
          </a:stretch>
        </p:blipFill>
        <p:spPr>
          <a:xfrm>
            <a:off x="6373812" y="3052762"/>
            <a:ext cx="771526" cy="738188"/>
          </a:xfrm>
          <a:prstGeom prst="rect">
            <a:avLst/>
          </a:prstGeom>
          <a:ln w="12700">
            <a:miter lim="400000"/>
          </a:ln>
        </p:spPr>
      </p:pic>
    </p:spTree>
  </p:cSld>
  <p:clrMapOvr>
    <a:masterClrMapping/>
  </p:clrMapOvr>
  <p:transition spd="med" advClick="1"/>
</p:sld>
</file>

<file path=ppt/slides/slide8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0" name="Shape 450"/>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Moisture In Loop</a:t>
            </a:r>
          </a:p>
        </p:txBody>
      </p:sp>
      <p:sp>
        <p:nvSpPr>
          <p:cNvPr id="451" name="Shape 451"/>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Always some moisture due to condensation</a:t>
            </a:r>
            <a:endParaRPr sz="2800"/>
          </a:p>
          <a:p>
            <a:pPr lvl="0">
              <a:buChar char="▪"/>
              <a:defRPr sz="1800"/>
            </a:pPr>
            <a:endParaRPr sz="2800"/>
          </a:p>
          <a:p>
            <a:pPr lvl="0">
              <a:buChar char="▪"/>
              <a:defRPr sz="1800"/>
            </a:pPr>
            <a:r>
              <a:rPr sz="2800"/>
              <a:t>Accidental removal of mouthpiece</a:t>
            </a:r>
            <a:endParaRPr sz="2800"/>
          </a:p>
          <a:p>
            <a:pPr lvl="0">
              <a:buChar char="▪"/>
              <a:defRPr sz="1800"/>
            </a:pPr>
            <a:endParaRPr sz="2800"/>
          </a:p>
          <a:p>
            <a:pPr lvl="0">
              <a:buChar char="▪"/>
              <a:defRPr sz="1800"/>
            </a:pPr>
            <a:r>
              <a:rPr sz="2800"/>
              <a:t>Move water into exhale counterlung</a:t>
            </a:r>
          </a:p>
        </p:txBody>
      </p:sp>
      <p:sp>
        <p:nvSpPr>
          <p:cNvPr id="452" name="Shape 452"/>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80</a:t>
            </a:r>
          </a:p>
        </p:txBody>
      </p:sp>
      <p:pic>
        <p:nvPicPr>
          <p:cNvPr id="453" name="breathing-loop-2.jpg" descr="breathing-loop-2.jpg"/>
          <p:cNvPicPr/>
          <p:nvPr/>
        </p:nvPicPr>
        <p:blipFill>
          <a:blip r:embed="rId2">
            <a:extLst/>
          </a:blip>
          <a:stretch>
            <a:fillRect/>
          </a:stretch>
        </p:blipFill>
        <p:spPr>
          <a:xfrm>
            <a:off x="5257800" y="4170362"/>
            <a:ext cx="3375025" cy="2251076"/>
          </a:xfrm>
          <a:prstGeom prst="rect">
            <a:avLst/>
          </a:prstGeom>
          <a:ln w="12700">
            <a:miter lim="400000"/>
          </a:ln>
        </p:spPr>
      </p:pic>
    </p:spTree>
  </p:cSld>
  <p:clrMapOvr>
    <a:masterClrMapping/>
  </p:clrMapOvr>
  <p:transition spd="med" advClick="1"/>
</p:sld>
</file>

<file path=ppt/slides/slide8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5" name="Shape 455"/>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Water In Loop</a:t>
            </a:r>
          </a:p>
        </p:txBody>
      </p:sp>
      <p:sp>
        <p:nvSpPr>
          <p:cNvPr id="456" name="Shape 456"/>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Leaky hose connections, damaged hoses, punctured counterlung &amp; other damaged loop components</a:t>
            </a:r>
            <a:endParaRPr sz="2800"/>
          </a:p>
          <a:p>
            <a:pPr lvl="0">
              <a:buChar char="▪"/>
              <a:defRPr sz="1800"/>
            </a:pPr>
            <a:r>
              <a:rPr sz="2800"/>
              <a:t>Gurgling sound &amp; breathing resistance</a:t>
            </a:r>
            <a:endParaRPr sz="2800"/>
          </a:p>
          <a:p>
            <a:pPr lvl="0">
              <a:buChar char="▪"/>
              <a:defRPr sz="1800"/>
            </a:pPr>
            <a:r>
              <a:rPr sz="2800"/>
              <a:t>Decrease in buoyancy</a:t>
            </a:r>
            <a:endParaRPr sz="2800"/>
          </a:p>
          <a:p>
            <a:pPr lvl="0">
              <a:buChar char="▪"/>
              <a:defRPr sz="1800"/>
            </a:pPr>
            <a:r>
              <a:rPr sz="2800"/>
              <a:t>Clear flooded loop</a:t>
            </a:r>
            <a:endParaRPr sz="2800"/>
          </a:p>
          <a:p>
            <a:pPr lvl="0">
              <a:buChar char="▪"/>
              <a:defRPr sz="1800"/>
            </a:pPr>
            <a:r>
              <a:rPr sz="2800"/>
              <a:t>If problem continues</a:t>
            </a:r>
          </a:p>
        </p:txBody>
      </p:sp>
      <p:sp>
        <p:nvSpPr>
          <p:cNvPr id="457" name="Shape 457"/>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81</a:t>
            </a:r>
          </a:p>
        </p:txBody>
      </p:sp>
      <p:sp>
        <p:nvSpPr>
          <p:cNvPr id="458" name="Shape 458"/>
          <p:cNvSpPr/>
          <p:nvPr/>
        </p:nvSpPr>
        <p:spPr>
          <a:xfrm>
            <a:off x="2236787" y="5324475"/>
            <a:ext cx="4811713" cy="475169"/>
          </a:xfrm>
          <a:prstGeom prst="rect">
            <a:avLst/>
          </a:prstGeom>
          <a:solidFill>
            <a:srgbClr val="0070C0"/>
          </a:solidFill>
          <a:ln w="38100">
            <a:solidFill>
              <a:srgbClr val="FFFFFF"/>
            </a:solidFill>
            <a:round/>
          </a:ln>
          <a:effectLst>
            <a:outerShdw sx="100000" sy="100000" kx="0" ky="0" algn="b" rotWithShape="0" blurRad="63500" dist="101599" dir="2700000">
              <a:srgbClr val="808080">
                <a:alpha val="34997"/>
              </a:srgbClr>
            </a:outerShdw>
          </a:effectLst>
          <a:extLst>
            <a:ext uri="{C572A759-6A51-4108-AA02-DFA0A04FC94B}">
              <ma14:wrappingTextBoxFlag xmlns:ma14="http://schemas.microsoft.com/office/mac/drawingml/2011/main" val="1"/>
            </a:ext>
          </a:extLst>
        </p:spPr>
        <p:txBody>
          <a:bodyPr lIns="0" tIns="0" rIns="0" bIns="0">
            <a:spAutoFit/>
          </a:bodyPr>
          <a:lstStyle>
            <a:lvl1pPr>
              <a:defRPr sz="2400">
                <a:solidFill>
                  <a:srgbClr val="FFFFFF"/>
                </a:solidFill>
                <a:latin typeface="Arial"/>
                <a:ea typeface="Arial"/>
                <a:cs typeface="Arial"/>
                <a:sym typeface="Arial"/>
              </a:defRPr>
            </a:lvl1pPr>
          </a:lstStyle>
          <a:p>
            <a:pPr lvl="0">
              <a:defRPr sz="1800">
                <a:solidFill>
                  <a:srgbClr val="000000"/>
                </a:solidFill>
              </a:defRPr>
            </a:pPr>
            <a:r>
              <a:rPr sz="2400">
                <a:solidFill>
                  <a:srgbClr val="FFFFFF"/>
                </a:solidFill>
              </a:rPr>
              <a:t>Switch to Open Circuit Bail-Out</a:t>
            </a:r>
          </a:p>
        </p:txBody>
      </p:sp>
      <p:pic>
        <p:nvPicPr>
          <p:cNvPr id="459" name="image.png"/>
          <p:cNvPicPr/>
          <p:nvPr/>
        </p:nvPicPr>
        <p:blipFill>
          <a:blip r:embed="rId2">
            <a:extLst/>
          </a:blip>
          <a:stretch>
            <a:fillRect/>
          </a:stretch>
        </p:blipFill>
        <p:spPr>
          <a:xfrm>
            <a:off x="6911975" y="5586412"/>
            <a:ext cx="771525" cy="738188"/>
          </a:xfrm>
          <a:prstGeom prst="rect">
            <a:avLst/>
          </a:prstGeom>
          <a:ln w="12700">
            <a:miter lim="400000"/>
          </a:ln>
        </p:spPr>
      </p:pic>
    </p:spTree>
  </p:cSld>
  <p:clrMapOvr>
    <a:masterClrMapping/>
  </p:clrMapOvr>
  <p:transition spd="med" advClick="1"/>
</p:sld>
</file>

<file path=ppt/slides/slide8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1" name="Shape 461"/>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Asphyxia</a:t>
            </a:r>
          </a:p>
        </p:txBody>
      </p:sp>
      <p:sp>
        <p:nvSpPr>
          <p:cNvPr id="462" name="Shape 462"/>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lnSpc>
                <a:spcPct val="120000"/>
              </a:lnSpc>
              <a:buChar char="▪"/>
              <a:defRPr sz="1800"/>
            </a:pPr>
            <a:r>
              <a:rPr sz="2800"/>
              <a:t>If diver breathes in and out of a closed bag </a:t>
            </a:r>
            <a:endParaRPr sz="2800"/>
          </a:p>
          <a:p>
            <a:pPr lvl="1" marL="717794" indent="-263769">
              <a:lnSpc>
                <a:spcPct val="120000"/>
              </a:lnSpc>
              <a:spcBef>
                <a:spcPts val="500"/>
              </a:spcBef>
              <a:buClr>
                <a:srgbClr val="FF0000"/>
              </a:buClr>
              <a:defRPr sz="1800"/>
            </a:pPr>
            <a:r>
              <a:rPr sz="2400"/>
              <a:t>CO</a:t>
            </a:r>
            <a:r>
              <a:rPr baseline="-25000" sz="2400"/>
              <a:t>2</a:t>
            </a:r>
            <a:r>
              <a:rPr sz="2400"/>
              <a:t> rises and O</a:t>
            </a:r>
            <a:r>
              <a:rPr baseline="-25000" sz="2400"/>
              <a:t>2</a:t>
            </a:r>
            <a:r>
              <a:rPr sz="2400"/>
              <a:t> falls</a:t>
            </a:r>
            <a:endParaRPr sz="2400"/>
          </a:p>
          <a:p>
            <a:pPr lvl="0">
              <a:lnSpc>
                <a:spcPct val="120000"/>
              </a:lnSpc>
              <a:buChar char="▪"/>
              <a:defRPr sz="1800"/>
            </a:pPr>
            <a:r>
              <a:rPr sz="2800"/>
              <a:t>Dyspnea - increasing shortness of breath</a:t>
            </a:r>
            <a:endParaRPr sz="2800"/>
          </a:p>
          <a:p>
            <a:pPr lvl="0">
              <a:lnSpc>
                <a:spcPct val="120000"/>
              </a:lnSpc>
              <a:buChar char="▪"/>
              <a:defRPr sz="1800"/>
            </a:pPr>
            <a:r>
              <a:rPr sz="2800"/>
              <a:t>Breathing difficulties caused by increased CO</a:t>
            </a:r>
            <a:r>
              <a:rPr baseline="-25000" sz="2800"/>
              <a:t>2</a:t>
            </a:r>
            <a:endParaRPr baseline="-25000" sz="2800"/>
          </a:p>
          <a:p>
            <a:pPr lvl="0">
              <a:lnSpc>
                <a:spcPct val="120000"/>
              </a:lnSpc>
              <a:buChar char="▪"/>
              <a:defRPr sz="1800"/>
            </a:pPr>
            <a:r>
              <a:rPr sz="2800"/>
              <a:t>Death caused by insufficient O</a:t>
            </a:r>
            <a:r>
              <a:rPr baseline="-25000" sz="2800"/>
              <a:t>2</a:t>
            </a:r>
          </a:p>
        </p:txBody>
      </p:sp>
      <p:sp>
        <p:nvSpPr>
          <p:cNvPr id="463" name="Shape 463"/>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82</a:t>
            </a:r>
          </a:p>
        </p:txBody>
      </p:sp>
    </p:spTree>
  </p:cSld>
  <p:clrMapOvr>
    <a:masterClrMapping/>
  </p:clrMapOvr>
  <p:transition spd="med" advClick="1"/>
</p:sld>
</file>

<file path=ppt/slides/slide8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5" name="Shape 465"/>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Complete Electronics Failure</a:t>
            </a:r>
          </a:p>
        </p:txBody>
      </p:sp>
      <p:sp>
        <p:nvSpPr>
          <p:cNvPr id="466" name="Shape 466"/>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Extreme Emergency - Diver Chooses To Continue Diving Rebreather</a:t>
            </a:r>
            <a:endParaRPr sz="2800"/>
          </a:p>
          <a:p>
            <a:pPr lvl="1" marL="717794" indent="-263769">
              <a:spcBef>
                <a:spcPts val="500"/>
              </a:spcBef>
              <a:buClr>
                <a:srgbClr val="FF0000"/>
              </a:buClr>
              <a:defRPr sz="1800"/>
            </a:pPr>
            <a:r>
              <a:rPr sz="2400"/>
              <a:t> With proper training beyond scope of this course, diver has three options </a:t>
            </a:r>
            <a:endParaRPr sz="2400"/>
          </a:p>
          <a:p>
            <a:pPr lvl="2" marL="957262" indent="-190500">
              <a:spcBef>
                <a:spcPts val="400"/>
              </a:spcBef>
              <a:buClr>
                <a:srgbClr val="FF0000"/>
              </a:buClr>
              <a:buFont typeface="Wingdings 2"/>
              <a:defRPr sz="1800"/>
            </a:pPr>
            <a:r>
              <a:rPr sz="2000"/>
              <a:t>Open Circuit bail-out</a:t>
            </a:r>
            <a:endParaRPr sz="2000"/>
          </a:p>
          <a:p>
            <a:pPr lvl="2" marL="957262" indent="-190500">
              <a:spcBef>
                <a:spcPts val="400"/>
              </a:spcBef>
              <a:buClr>
                <a:srgbClr val="FF0000"/>
              </a:buClr>
              <a:buFont typeface="Wingdings 2"/>
              <a:defRPr sz="1800"/>
            </a:pPr>
            <a:r>
              <a:rPr sz="2000"/>
              <a:t>Semi-Closed mode</a:t>
            </a:r>
            <a:endParaRPr sz="2000"/>
          </a:p>
          <a:p>
            <a:pPr lvl="2" marL="957262" indent="-190500">
              <a:spcBef>
                <a:spcPts val="400"/>
              </a:spcBef>
              <a:buClr>
                <a:srgbClr val="FF0000"/>
              </a:buClr>
              <a:buFont typeface="Wingdings 2"/>
              <a:defRPr sz="1800"/>
            </a:pPr>
            <a:r>
              <a:rPr sz="2000"/>
              <a:t>Minimum Loop Volume while at constant depth</a:t>
            </a:r>
          </a:p>
        </p:txBody>
      </p:sp>
      <p:sp>
        <p:nvSpPr>
          <p:cNvPr id="467" name="Shape 467"/>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83</a:t>
            </a:r>
          </a:p>
        </p:txBody>
      </p:sp>
      <p:sp>
        <p:nvSpPr>
          <p:cNvPr id="468" name="Shape 468"/>
          <p:cNvSpPr/>
          <p:nvPr/>
        </p:nvSpPr>
        <p:spPr>
          <a:xfrm>
            <a:off x="739775" y="5597525"/>
            <a:ext cx="7689850" cy="475169"/>
          </a:xfrm>
          <a:prstGeom prst="rect">
            <a:avLst/>
          </a:prstGeom>
          <a:solidFill>
            <a:srgbClr val="0070C0"/>
          </a:solidFill>
          <a:ln w="38100">
            <a:solidFill>
              <a:srgbClr val="FFFFFF"/>
            </a:solidFill>
            <a:round/>
          </a:ln>
          <a:effectLst>
            <a:outerShdw sx="100000" sy="100000" kx="0" ky="0" algn="b" rotWithShape="0" blurRad="63500" dist="101599" dir="2700000">
              <a:srgbClr val="808080">
                <a:alpha val="34997"/>
              </a:srgbClr>
            </a:outerShdw>
          </a:effectLst>
          <a:extLst>
            <a:ext uri="{C572A759-6A51-4108-AA02-DFA0A04FC94B}">
              <ma14:wrappingTextBoxFlag xmlns:ma14="http://schemas.microsoft.com/office/mac/drawingml/2011/main" val="1"/>
            </a:ext>
          </a:extLst>
        </p:spPr>
        <p:txBody>
          <a:bodyPr lIns="0" tIns="0" rIns="0" bIns="0">
            <a:spAutoFit/>
          </a:bodyPr>
          <a:lstStyle>
            <a:lvl1pPr algn="ctr">
              <a:defRPr sz="2400">
                <a:solidFill>
                  <a:srgbClr val="FFFFFF"/>
                </a:solidFill>
                <a:latin typeface="Arial"/>
                <a:ea typeface="Arial"/>
                <a:cs typeface="Arial"/>
                <a:sym typeface="Arial"/>
              </a:defRPr>
            </a:lvl1pPr>
          </a:lstStyle>
          <a:p>
            <a:pPr lvl="0">
              <a:defRPr sz="1800">
                <a:solidFill>
                  <a:srgbClr val="000000"/>
                </a:solidFill>
              </a:defRPr>
            </a:pPr>
            <a:r>
              <a:rPr sz="2400">
                <a:solidFill>
                  <a:srgbClr val="FFFFFF"/>
                </a:solidFill>
              </a:rPr>
              <a:t>IANTD Recommends Open Circuit Bail-Out</a:t>
            </a:r>
          </a:p>
        </p:txBody>
      </p:sp>
      <p:pic>
        <p:nvPicPr>
          <p:cNvPr id="469" name="image.png"/>
          <p:cNvPicPr/>
          <p:nvPr/>
        </p:nvPicPr>
        <p:blipFill>
          <a:blip r:embed="rId2">
            <a:extLst/>
          </a:blip>
          <a:stretch>
            <a:fillRect/>
          </a:stretch>
        </p:blipFill>
        <p:spPr>
          <a:xfrm>
            <a:off x="487362" y="5459412"/>
            <a:ext cx="771526" cy="738188"/>
          </a:xfrm>
          <a:prstGeom prst="rect">
            <a:avLst/>
          </a:prstGeom>
          <a:ln w="12700">
            <a:miter lim="400000"/>
          </a:ln>
        </p:spPr>
      </p:pic>
    </p:spTree>
  </p:cSld>
  <p:clrMapOvr>
    <a:masterClrMapping/>
  </p:clrMapOvr>
  <p:transition spd="med" advClick="1"/>
</p:sld>
</file>

<file path=ppt/slides/slide8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1" name="Shape 471"/>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External Boom Scenario</a:t>
            </a:r>
          </a:p>
        </p:txBody>
      </p:sp>
      <p:sp>
        <p:nvSpPr>
          <p:cNvPr id="472" name="Shape 472"/>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Can be classified as gas that is being lost to the environment and not into the loop. </a:t>
            </a:r>
            <a:endParaRPr sz="2800"/>
          </a:p>
          <a:p>
            <a:pPr lvl="0">
              <a:buChar char="▪"/>
              <a:defRPr sz="1800"/>
            </a:pPr>
            <a:r>
              <a:rPr sz="2800"/>
              <a:t>Such loses can include:</a:t>
            </a:r>
            <a:endParaRPr sz="2800"/>
          </a:p>
          <a:p>
            <a:pPr lvl="1" marL="717794" indent="-263769">
              <a:spcBef>
                <a:spcPts val="500"/>
              </a:spcBef>
              <a:buClr>
                <a:srgbClr val="FF0000"/>
              </a:buClr>
              <a:defRPr sz="1800"/>
            </a:pPr>
            <a:r>
              <a:rPr sz="2400"/>
              <a:t>LP or HP hose failures</a:t>
            </a:r>
            <a:endParaRPr sz="2400"/>
          </a:p>
          <a:p>
            <a:pPr lvl="1" marL="717794" indent="-263769">
              <a:spcBef>
                <a:spcPts val="500"/>
              </a:spcBef>
              <a:buClr>
                <a:srgbClr val="FF0000"/>
              </a:buClr>
              <a:defRPr sz="1800"/>
            </a:pPr>
            <a:r>
              <a:rPr sz="2400"/>
              <a:t>Regulator failures</a:t>
            </a:r>
            <a:endParaRPr sz="2400"/>
          </a:p>
          <a:p>
            <a:pPr lvl="1" marL="717794" indent="-263769">
              <a:spcBef>
                <a:spcPts val="500"/>
              </a:spcBef>
              <a:buClr>
                <a:srgbClr val="FF0000"/>
              </a:buClr>
              <a:defRPr sz="1800"/>
            </a:pPr>
            <a:r>
              <a:rPr sz="2400"/>
              <a:t>Tank o-ring extrusions or burst disk failures</a:t>
            </a:r>
          </a:p>
        </p:txBody>
      </p:sp>
      <p:sp>
        <p:nvSpPr>
          <p:cNvPr id="473" name="Shape 473"/>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84</a:t>
            </a:r>
          </a:p>
        </p:txBody>
      </p:sp>
      <p:sp>
        <p:nvSpPr>
          <p:cNvPr id="474" name="Shape 474"/>
          <p:cNvSpPr/>
          <p:nvPr/>
        </p:nvSpPr>
        <p:spPr>
          <a:xfrm>
            <a:off x="739775" y="5597525"/>
            <a:ext cx="7689850" cy="475169"/>
          </a:xfrm>
          <a:prstGeom prst="rect">
            <a:avLst/>
          </a:prstGeom>
          <a:solidFill>
            <a:srgbClr val="0070C0"/>
          </a:solidFill>
          <a:ln w="38100">
            <a:solidFill>
              <a:srgbClr val="FFFFFF"/>
            </a:solidFill>
            <a:round/>
          </a:ln>
          <a:effectLst>
            <a:outerShdw sx="100000" sy="100000" kx="0" ky="0" algn="b" rotWithShape="0" blurRad="63500" dist="101599" dir="2700000">
              <a:srgbClr val="808080">
                <a:alpha val="34997"/>
              </a:srgbClr>
            </a:outerShdw>
          </a:effectLst>
          <a:extLst>
            <a:ext uri="{C572A759-6A51-4108-AA02-DFA0A04FC94B}">
              <ma14:wrappingTextBoxFlag xmlns:ma14="http://schemas.microsoft.com/office/mac/drawingml/2011/main" val="1"/>
            </a:ext>
          </a:extLst>
        </p:spPr>
        <p:txBody>
          <a:bodyPr lIns="0" tIns="0" rIns="0" bIns="0">
            <a:spAutoFit/>
          </a:bodyPr>
          <a:lstStyle>
            <a:lvl1pPr algn="ctr">
              <a:defRPr sz="2400">
                <a:solidFill>
                  <a:srgbClr val="FFFFFF"/>
                </a:solidFill>
                <a:latin typeface="Arial"/>
                <a:ea typeface="Arial"/>
                <a:cs typeface="Arial"/>
                <a:sym typeface="Arial"/>
              </a:defRPr>
            </a:lvl1pPr>
          </a:lstStyle>
          <a:p>
            <a:pPr lvl="0">
              <a:defRPr sz="1800">
                <a:solidFill>
                  <a:srgbClr val="000000"/>
                </a:solidFill>
              </a:defRPr>
            </a:pPr>
            <a:r>
              <a:rPr sz="2400">
                <a:solidFill>
                  <a:srgbClr val="FFFFFF"/>
                </a:solidFill>
              </a:rPr>
              <a:t>IANTD Recommends Open Circuit Bail-Out</a:t>
            </a:r>
          </a:p>
        </p:txBody>
      </p:sp>
      <p:pic>
        <p:nvPicPr>
          <p:cNvPr id="475" name="image.png"/>
          <p:cNvPicPr/>
          <p:nvPr/>
        </p:nvPicPr>
        <p:blipFill>
          <a:blip r:embed="rId2">
            <a:extLst/>
          </a:blip>
          <a:stretch>
            <a:fillRect/>
          </a:stretch>
        </p:blipFill>
        <p:spPr>
          <a:xfrm>
            <a:off x="487362" y="5459412"/>
            <a:ext cx="771526" cy="738188"/>
          </a:xfrm>
          <a:prstGeom prst="rect">
            <a:avLst/>
          </a:prstGeom>
          <a:ln w="12700">
            <a:miter lim="400000"/>
          </a:ln>
        </p:spPr>
      </p:pic>
    </p:spTree>
  </p:cSld>
  <p:clrMapOvr>
    <a:masterClrMapping/>
  </p:clrMapOvr>
  <p:transition spd="med" advClick="1"/>
</p:sld>
</file>

<file path=ppt/slides/slide8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7" name="Shape 477"/>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External Boom Scenario</a:t>
            </a:r>
          </a:p>
        </p:txBody>
      </p:sp>
      <p:sp>
        <p:nvSpPr>
          <p:cNvPr id="478" name="Shape 478"/>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Procedure</a:t>
            </a:r>
            <a:endParaRPr sz="2800"/>
          </a:p>
          <a:p>
            <a:pPr lvl="1" marL="717794" indent="-263769">
              <a:spcBef>
                <a:spcPts val="500"/>
              </a:spcBef>
              <a:buClr>
                <a:srgbClr val="FF0000"/>
              </a:buClr>
              <a:defRPr sz="1800"/>
            </a:pPr>
            <a:r>
              <a:rPr sz="2400"/>
              <a:t>Turn off both gas supply cylinders</a:t>
            </a:r>
            <a:endParaRPr sz="2400"/>
          </a:p>
          <a:p>
            <a:pPr lvl="1" marL="717794" indent="-263769">
              <a:spcBef>
                <a:spcPts val="500"/>
              </a:spcBef>
              <a:buClr>
                <a:srgbClr val="FF0000"/>
              </a:buClr>
              <a:defRPr sz="1800"/>
            </a:pPr>
            <a:r>
              <a:rPr sz="2400"/>
              <a:t>Look at the diluent and oxygen SPG</a:t>
            </a:r>
            <a:endParaRPr sz="2400"/>
          </a:p>
          <a:p>
            <a:pPr lvl="1" marL="717794" indent="-263769">
              <a:spcBef>
                <a:spcPts val="500"/>
              </a:spcBef>
              <a:buClr>
                <a:srgbClr val="FF0000"/>
              </a:buClr>
              <a:defRPr sz="1800"/>
            </a:pPr>
            <a:r>
              <a:rPr sz="2400"/>
              <a:t>Check PO</a:t>
            </a:r>
            <a:r>
              <a:rPr baseline="-25000" sz="2400"/>
              <a:t>2</a:t>
            </a:r>
            <a:endParaRPr sz="2400"/>
          </a:p>
          <a:p>
            <a:pPr lvl="1" marL="717794" indent="-263769">
              <a:spcBef>
                <a:spcPts val="500"/>
              </a:spcBef>
              <a:buClr>
                <a:srgbClr val="FF0000"/>
              </a:buClr>
              <a:defRPr sz="1800"/>
            </a:pPr>
            <a:r>
              <a:rPr sz="2400"/>
              <a:t>Determine which side has failed and what the failure is</a:t>
            </a:r>
            <a:endParaRPr sz="2400"/>
          </a:p>
          <a:p>
            <a:pPr lvl="1" marL="717794" indent="-263769">
              <a:spcBef>
                <a:spcPts val="500"/>
              </a:spcBef>
              <a:buClr>
                <a:srgbClr val="FF0000"/>
              </a:buClr>
              <a:defRPr sz="1800"/>
            </a:pPr>
            <a:r>
              <a:rPr sz="2400"/>
              <a:t>Open the valve of the side that has not failed and abort the dive in either CCR mode or end in OC mode.</a:t>
            </a:r>
          </a:p>
        </p:txBody>
      </p:sp>
      <p:sp>
        <p:nvSpPr>
          <p:cNvPr id="479" name="Shape 479"/>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85</a:t>
            </a:r>
          </a:p>
        </p:txBody>
      </p:sp>
      <p:sp>
        <p:nvSpPr>
          <p:cNvPr id="480" name="Shape 480"/>
          <p:cNvSpPr/>
          <p:nvPr/>
        </p:nvSpPr>
        <p:spPr>
          <a:xfrm>
            <a:off x="739775" y="5597525"/>
            <a:ext cx="7689850" cy="475169"/>
          </a:xfrm>
          <a:prstGeom prst="rect">
            <a:avLst/>
          </a:prstGeom>
          <a:solidFill>
            <a:srgbClr val="0070C0"/>
          </a:solidFill>
          <a:ln w="38100">
            <a:solidFill>
              <a:srgbClr val="FFFFFF"/>
            </a:solidFill>
            <a:round/>
          </a:ln>
          <a:effectLst>
            <a:outerShdw sx="100000" sy="100000" kx="0" ky="0" algn="b" rotWithShape="0" blurRad="63500" dist="101599" dir="2700000">
              <a:srgbClr val="808080">
                <a:alpha val="34997"/>
              </a:srgbClr>
            </a:outerShdw>
          </a:effectLst>
          <a:extLst>
            <a:ext uri="{C572A759-6A51-4108-AA02-DFA0A04FC94B}">
              <ma14:wrappingTextBoxFlag xmlns:ma14="http://schemas.microsoft.com/office/mac/drawingml/2011/main" val="1"/>
            </a:ext>
          </a:extLst>
        </p:spPr>
        <p:txBody>
          <a:bodyPr lIns="0" tIns="0" rIns="0" bIns="0">
            <a:spAutoFit/>
          </a:bodyPr>
          <a:lstStyle>
            <a:lvl1pPr algn="ctr">
              <a:defRPr sz="2400">
                <a:solidFill>
                  <a:srgbClr val="FFFFFF"/>
                </a:solidFill>
                <a:latin typeface="Arial"/>
                <a:ea typeface="Arial"/>
                <a:cs typeface="Arial"/>
                <a:sym typeface="Arial"/>
              </a:defRPr>
            </a:lvl1pPr>
          </a:lstStyle>
          <a:p>
            <a:pPr lvl="0">
              <a:defRPr sz="1800">
                <a:solidFill>
                  <a:srgbClr val="000000"/>
                </a:solidFill>
              </a:defRPr>
            </a:pPr>
            <a:r>
              <a:rPr sz="2400">
                <a:solidFill>
                  <a:srgbClr val="FFFFFF"/>
                </a:solidFill>
              </a:rPr>
              <a:t>IANTD Recommends Open Circuit Bail-Out</a:t>
            </a:r>
          </a:p>
        </p:txBody>
      </p:sp>
      <p:pic>
        <p:nvPicPr>
          <p:cNvPr id="481" name="image.png"/>
          <p:cNvPicPr/>
          <p:nvPr/>
        </p:nvPicPr>
        <p:blipFill>
          <a:blip r:embed="rId2">
            <a:extLst/>
          </a:blip>
          <a:stretch>
            <a:fillRect/>
          </a:stretch>
        </p:blipFill>
        <p:spPr>
          <a:xfrm>
            <a:off x="487362" y="5459412"/>
            <a:ext cx="771526" cy="738188"/>
          </a:xfrm>
          <a:prstGeom prst="rect">
            <a:avLst/>
          </a:prstGeom>
          <a:ln w="12700">
            <a:miter lim="400000"/>
          </a:ln>
        </p:spPr>
      </p:pic>
    </p:spTree>
  </p:cSld>
  <p:clrMapOvr>
    <a:masterClrMapping/>
  </p:clrMapOvr>
  <p:transition spd="med" advClick="1"/>
</p:sld>
</file>

<file path=ppt/slides/slide8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3" name="Shape 483"/>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Internal Boom Scenario</a:t>
            </a:r>
          </a:p>
        </p:txBody>
      </p:sp>
      <p:sp>
        <p:nvSpPr>
          <p:cNvPr id="484" name="Shape 484"/>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A failure that leads to gas being added to the loop. </a:t>
            </a:r>
            <a:endParaRPr sz="2800"/>
          </a:p>
          <a:p>
            <a:pPr lvl="0">
              <a:buChar char="▪"/>
              <a:defRPr sz="1800"/>
            </a:pPr>
            <a:r>
              <a:rPr sz="2800"/>
              <a:t>These may include the:</a:t>
            </a:r>
            <a:endParaRPr sz="2800"/>
          </a:p>
          <a:p>
            <a:pPr lvl="1" marL="717794" indent="-263769">
              <a:spcBef>
                <a:spcPts val="500"/>
              </a:spcBef>
              <a:buClr>
                <a:srgbClr val="FF0000"/>
              </a:buClr>
              <a:defRPr sz="1800"/>
            </a:pPr>
            <a:r>
              <a:rPr sz="2400"/>
              <a:t>ADV failing in the open position</a:t>
            </a:r>
            <a:endParaRPr sz="2400"/>
          </a:p>
          <a:p>
            <a:pPr lvl="1" marL="717794" indent="-263769">
              <a:spcBef>
                <a:spcPts val="500"/>
              </a:spcBef>
              <a:buClr>
                <a:srgbClr val="FF0000"/>
              </a:buClr>
              <a:defRPr sz="1800"/>
            </a:pPr>
            <a:r>
              <a:rPr sz="2400"/>
              <a:t>Manual oxygen add valve failing open. </a:t>
            </a:r>
            <a:endParaRPr sz="2400"/>
          </a:p>
          <a:p>
            <a:pPr lvl="1" marL="717794" indent="-263769">
              <a:spcBef>
                <a:spcPts val="500"/>
              </a:spcBef>
              <a:buClr>
                <a:srgbClr val="FF0000"/>
              </a:buClr>
              <a:defRPr sz="1800"/>
            </a:pPr>
            <a:r>
              <a:rPr sz="2400"/>
              <a:t>Solenoid stuck in open position</a:t>
            </a:r>
          </a:p>
        </p:txBody>
      </p:sp>
      <p:sp>
        <p:nvSpPr>
          <p:cNvPr id="485" name="Shape 485"/>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86</a:t>
            </a:r>
          </a:p>
        </p:txBody>
      </p:sp>
      <p:sp>
        <p:nvSpPr>
          <p:cNvPr id="486" name="Shape 486"/>
          <p:cNvSpPr/>
          <p:nvPr/>
        </p:nvSpPr>
        <p:spPr>
          <a:xfrm>
            <a:off x="739775" y="5597525"/>
            <a:ext cx="7689850" cy="475169"/>
          </a:xfrm>
          <a:prstGeom prst="rect">
            <a:avLst/>
          </a:prstGeom>
          <a:solidFill>
            <a:srgbClr val="0070C0"/>
          </a:solidFill>
          <a:ln w="38100">
            <a:solidFill>
              <a:srgbClr val="FFFFFF"/>
            </a:solidFill>
            <a:round/>
          </a:ln>
          <a:effectLst>
            <a:outerShdw sx="100000" sy="100000" kx="0" ky="0" algn="b" rotWithShape="0" blurRad="63500" dist="101599" dir="2700000">
              <a:srgbClr val="808080">
                <a:alpha val="34997"/>
              </a:srgbClr>
            </a:outerShdw>
          </a:effectLst>
          <a:extLst>
            <a:ext uri="{C572A759-6A51-4108-AA02-DFA0A04FC94B}">
              <ma14:wrappingTextBoxFlag xmlns:ma14="http://schemas.microsoft.com/office/mac/drawingml/2011/main" val="1"/>
            </a:ext>
          </a:extLst>
        </p:spPr>
        <p:txBody>
          <a:bodyPr lIns="0" tIns="0" rIns="0" bIns="0">
            <a:spAutoFit/>
          </a:bodyPr>
          <a:lstStyle>
            <a:lvl1pPr algn="ctr">
              <a:defRPr sz="2400">
                <a:solidFill>
                  <a:srgbClr val="FFFFFF"/>
                </a:solidFill>
                <a:latin typeface="Arial"/>
                <a:ea typeface="Arial"/>
                <a:cs typeface="Arial"/>
                <a:sym typeface="Arial"/>
              </a:defRPr>
            </a:lvl1pPr>
          </a:lstStyle>
          <a:p>
            <a:pPr lvl="0">
              <a:defRPr sz="1800">
                <a:solidFill>
                  <a:srgbClr val="000000"/>
                </a:solidFill>
              </a:defRPr>
            </a:pPr>
            <a:r>
              <a:rPr sz="2400">
                <a:solidFill>
                  <a:srgbClr val="FFFFFF"/>
                </a:solidFill>
              </a:rPr>
              <a:t>IANTD Recommends Open Circuit Bail-Out</a:t>
            </a:r>
          </a:p>
        </p:txBody>
      </p:sp>
      <p:pic>
        <p:nvPicPr>
          <p:cNvPr id="487" name="image.png"/>
          <p:cNvPicPr/>
          <p:nvPr/>
        </p:nvPicPr>
        <p:blipFill>
          <a:blip r:embed="rId2">
            <a:extLst/>
          </a:blip>
          <a:stretch>
            <a:fillRect/>
          </a:stretch>
        </p:blipFill>
        <p:spPr>
          <a:xfrm>
            <a:off x="487362" y="5459412"/>
            <a:ext cx="771526" cy="738188"/>
          </a:xfrm>
          <a:prstGeom prst="rect">
            <a:avLst/>
          </a:prstGeom>
          <a:ln w="12700">
            <a:miter lim="400000"/>
          </a:ln>
        </p:spPr>
      </p:pic>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 name="Shape 68"/>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Prerequisites</a:t>
            </a:r>
          </a:p>
        </p:txBody>
      </p:sp>
      <p:sp>
        <p:nvSpPr>
          <p:cNvPr id="69" name="Shape 69"/>
          <p:cNvSpPr/>
          <p:nvPr>
            <p:ph type="body" idx="4294967295"/>
          </p:nvPr>
        </p:nvSpPr>
        <p:spPr>
          <a:xfrm>
            <a:off x="417512" y="1433512"/>
            <a:ext cx="8281988" cy="4745038"/>
          </a:xfrm>
          <a:prstGeom prst="rect">
            <a:avLst/>
          </a:prstGeom>
        </p:spPr>
        <p:txBody>
          <a:bodyPr lIns="0" tIns="0" rIns="0" bIns="0">
            <a:normAutofit fontScale="100000" lnSpcReduction="0"/>
          </a:bodyPr>
          <a:lstStyle/>
          <a:p>
            <a:pPr lvl="0">
              <a:lnSpc>
                <a:spcPct val="110000"/>
              </a:lnSpc>
              <a:buChar char="▪"/>
              <a:defRPr sz="1800"/>
            </a:pPr>
            <a:r>
              <a:rPr sz="2800"/>
              <a:t>Minimum 18 years of age</a:t>
            </a:r>
            <a:endParaRPr sz="2800"/>
          </a:p>
          <a:p>
            <a:pPr lvl="0">
              <a:lnSpc>
                <a:spcPct val="110000"/>
              </a:lnSpc>
              <a:buChar char="▪"/>
              <a:defRPr sz="1800"/>
            </a:pPr>
            <a:r>
              <a:rPr sz="2800"/>
              <a:t>Certified as IANTD Advanced Nitrox Diver or Advanced Recreational Trimix (may be taken in conjunction with Instructor approval), or equivalent</a:t>
            </a:r>
          </a:p>
        </p:txBody>
      </p:sp>
      <p:sp>
        <p:nvSpPr>
          <p:cNvPr id="70" name="Shape 70"/>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9</a:t>
            </a:r>
          </a:p>
        </p:txBody>
      </p:sp>
      <p:pic>
        <p:nvPicPr>
          <p:cNvPr id="71" name="X-CCR Unit.png"/>
          <p:cNvPicPr/>
          <p:nvPr/>
        </p:nvPicPr>
        <p:blipFill>
          <a:blip r:embed="rId2">
            <a:extLst/>
          </a:blip>
          <a:stretch>
            <a:fillRect/>
          </a:stretch>
        </p:blipFill>
        <p:spPr>
          <a:xfrm>
            <a:off x="3311723" y="3450823"/>
            <a:ext cx="2699823" cy="3038878"/>
          </a:xfrm>
          <a:prstGeom prst="rect">
            <a:avLst/>
          </a:prstGeom>
          <a:ln w="12700">
            <a:miter lim="400000"/>
          </a:ln>
        </p:spPr>
      </p:pic>
      <p:pic>
        <p:nvPicPr>
          <p:cNvPr id="72" name="Xccr®.png"/>
          <p:cNvPicPr/>
          <p:nvPr/>
        </p:nvPicPr>
        <p:blipFill>
          <a:blip r:embed="rId3">
            <a:extLst/>
          </a:blip>
          <a:stretch>
            <a:fillRect/>
          </a:stretch>
        </p:blipFill>
        <p:spPr>
          <a:xfrm>
            <a:off x="821302" y="5487565"/>
            <a:ext cx="2267759" cy="745705"/>
          </a:xfrm>
          <a:prstGeom prst="rect">
            <a:avLst/>
          </a:prstGeom>
          <a:ln w="12700">
            <a:miter lim="400000"/>
          </a:ln>
        </p:spPr>
      </p:pic>
    </p:spTree>
  </p:cSld>
  <p:clrMapOvr>
    <a:masterClrMapping/>
  </p:clrMapOvr>
  <p:transition spd="med" advClick="1"/>
</p:sld>
</file>

<file path=ppt/slides/slide9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9" name="Shape 489"/>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Internal Boom Scenario</a:t>
            </a:r>
          </a:p>
        </p:txBody>
      </p:sp>
      <p:sp>
        <p:nvSpPr>
          <p:cNvPr id="490" name="Shape 490"/>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Indictors are more subtle:</a:t>
            </a:r>
            <a:endParaRPr sz="2800"/>
          </a:p>
          <a:p>
            <a:pPr lvl="1" marL="717794" indent="-263769">
              <a:spcBef>
                <a:spcPts val="500"/>
              </a:spcBef>
              <a:buClr>
                <a:srgbClr val="FF0000"/>
              </a:buClr>
              <a:defRPr sz="1800"/>
            </a:pPr>
            <a:r>
              <a:rPr sz="2400"/>
              <a:t>Increase in buoyancy</a:t>
            </a:r>
            <a:endParaRPr sz="2400"/>
          </a:p>
          <a:p>
            <a:pPr lvl="1" marL="717794" indent="-263769">
              <a:spcBef>
                <a:spcPts val="500"/>
              </a:spcBef>
              <a:buClr>
                <a:srgbClr val="FF0000"/>
              </a:buClr>
              <a:defRPr sz="1800"/>
            </a:pPr>
            <a:r>
              <a:rPr sz="2400"/>
              <a:t>Chipmunk cheeks</a:t>
            </a:r>
            <a:endParaRPr sz="2400"/>
          </a:p>
          <a:p>
            <a:pPr lvl="1" marL="717794" indent="-263769">
              <a:spcBef>
                <a:spcPts val="500"/>
              </a:spcBef>
              <a:buClr>
                <a:srgbClr val="FF0000"/>
              </a:buClr>
              <a:defRPr sz="1800"/>
            </a:pPr>
            <a:r>
              <a:rPr sz="2400"/>
              <a:t>Increased breathing resistance especially on exhalation</a:t>
            </a:r>
            <a:endParaRPr sz="2400"/>
          </a:p>
          <a:p>
            <a:pPr lvl="1" marL="717794" indent="-263769">
              <a:spcBef>
                <a:spcPts val="500"/>
              </a:spcBef>
              <a:buClr>
                <a:srgbClr val="FF0000"/>
              </a:buClr>
              <a:defRPr sz="1800"/>
            </a:pPr>
            <a:r>
              <a:rPr sz="2400"/>
              <a:t>The sound of gas moving</a:t>
            </a:r>
            <a:endParaRPr sz="2400"/>
          </a:p>
          <a:p>
            <a:pPr lvl="1" marL="717794" indent="-263769">
              <a:spcBef>
                <a:spcPts val="500"/>
              </a:spcBef>
              <a:buClr>
                <a:srgbClr val="FF0000"/>
              </a:buClr>
              <a:defRPr sz="1800"/>
            </a:pPr>
            <a:r>
              <a:rPr sz="2400"/>
              <a:t>Increased or decreased PO</a:t>
            </a:r>
            <a:r>
              <a:rPr baseline="-25000" sz="2400"/>
              <a:t>2</a:t>
            </a:r>
            <a:r>
              <a:rPr sz="2400"/>
              <a:t>.</a:t>
            </a:r>
          </a:p>
        </p:txBody>
      </p:sp>
      <p:sp>
        <p:nvSpPr>
          <p:cNvPr id="491" name="Shape 491"/>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87</a:t>
            </a:r>
          </a:p>
        </p:txBody>
      </p:sp>
      <p:sp>
        <p:nvSpPr>
          <p:cNvPr id="492" name="Shape 492"/>
          <p:cNvSpPr/>
          <p:nvPr/>
        </p:nvSpPr>
        <p:spPr>
          <a:xfrm>
            <a:off x="739775" y="5597525"/>
            <a:ext cx="7689850" cy="475169"/>
          </a:xfrm>
          <a:prstGeom prst="rect">
            <a:avLst/>
          </a:prstGeom>
          <a:solidFill>
            <a:srgbClr val="0070C0"/>
          </a:solidFill>
          <a:ln w="38100">
            <a:solidFill>
              <a:srgbClr val="FFFFFF"/>
            </a:solidFill>
            <a:round/>
          </a:ln>
          <a:effectLst>
            <a:outerShdw sx="100000" sy="100000" kx="0" ky="0" algn="b" rotWithShape="0" blurRad="63500" dist="101599" dir="2700000">
              <a:srgbClr val="808080">
                <a:alpha val="34997"/>
              </a:srgbClr>
            </a:outerShdw>
          </a:effectLst>
          <a:extLst>
            <a:ext uri="{C572A759-6A51-4108-AA02-DFA0A04FC94B}">
              <ma14:wrappingTextBoxFlag xmlns:ma14="http://schemas.microsoft.com/office/mac/drawingml/2011/main" val="1"/>
            </a:ext>
          </a:extLst>
        </p:spPr>
        <p:txBody>
          <a:bodyPr lIns="0" tIns="0" rIns="0" bIns="0">
            <a:spAutoFit/>
          </a:bodyPr>
          <a:lstStyle>
            <a:lvl1pPr algn="ctr">
              <a:defRPr sz="2400">
                <a:solidFill>
                  <a:srgbClr val="FFFFFF"/>
                </a:solidFill>
                <a:latin typeface="Arial"/>
                <a:ea typeface="Arial"/>
                <a:cs typeface="Arial"/>
                <a:sym typeface="Arial"/>
              </a:defRPr>
            </a:lvl1pPr>
          </a:lstStyle>
          <a:p>
            <a:pPr lvl="0">
              <a:defRPr sz="1800">
                <a:solidFill>
                  <a:srgbClr val="000000"/>
                </a:solidFill>
              </a:defRPr>
            </a:pPr>
            <a:r>
              <a:rPr sz="2400">
                <a:solidFill>
                  <a:srgbClr val="FFFFFF"/>
                </a:solidFill>
              </a:rPr>
              <a:t>IANTD Recommends Open Circuit Bail-Out</a:t>
            </a:r>
          </a:p>
        </p:txBody>
      </p:sp>
      <p:pic>
        <p:nvPicPr>
          <p:cNvPr id="493" name="image.png"/>
          <p:cNvPicPr/>
          <p:nvPr/>
        </p:nvPicPr>
        <p:blipFill>
          <a:blip r:embed="rId2">
            <a:extLst/>
          </a:blip>
          <a:stretch>
            <a:fillRect/>
          </a:stretch>
        </p:blipFill>
        <p:spPr>
          <a:xfrm>
            <a:off x="487362" y="5459412"/>
            <a:ext cx="771526" cy="738188"/>
          </a:xfrm>
          <a:prstGeom prst="rect">
            <a:avLst/>
          </a:prstGeom>
          <a:ln w="12700">
            <a:miter lim="400000"/>
          </a:ln>
        </p:spPr>
      </p:pic>
    </p:spTree>
  </p:cSld>
  <p:clrMapOvr>
    <a:masterClrMapping/>
  </p:clrMapOvr>
  <p:transition spd="med" advClick="1"/>
</p:sld>
</file>

<file path=ppt/slides/slide9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5" name="Shape 495"/>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Internal Boom Scenario</a:t>
            </a:r>
          </a:p>
        </p:txBody>
      </p:sp>
      <p:sp>
        <p:nvSpPr>
          <p:cNvPr id="496" name="Shape 496"/>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Procedure</a:t>
            </a:r>
            <a:endParaRPr sz="2800"/>
          </a:p>
          <a:p>
            <a:pPr lvl="1" marL="717794" indent="-263769">
              <a:spcBef>
                <a:spcPts val="500"/>
              </a:spcBef>
              <a:buClr>
                <a:srgbClr val="FF0000"/>
              </a:buClr>
              <a:defRPr sz="1800"/>
            </a:pPr>
            <a:r>
              <a:rPr sz="2400"/>
              <a:t>Turn off both gas supply cylinders</a:t>
            </a:r>
            <a:endParaRPr sz="2400"/>
          </a:p>
          <a:p>
            <a:pPr lvl="1" marL="717794" indent="-263769">
              <a:spcBef>
                <a:spcPts val="500"/>
              </a:spcBef>
              <a:buClr>
                <a:srgbClr val="FF0000"/>
              </a:buClr>
              <a:defRPr sz="1800"/>
            </a:pPr>
            <a:r>
              <a:rPr sz="2400"/>
              <a:t>Look at the diluent and oxygen SPG</a:t>
            </a:r>
            <a:endParaRPr sz="2400"/>
          </a:p>
          <a:p>
            <a:pPr lvl="1" marL="717794" indent="-263769">
              <a:spcBef>
                <a:spcPts val="500"/>
              </a:spcBef>
              <a:buClr>
                <a:srgbClr val="FF0000"/>
              </a:buClr>
              <a:defRPr sz="1800"/>
            </a:pPr>
            <a:r>
              <a:rPr sz="2400"/>
              <a:t>Check PO</a:t>
            </a:r>
            <a:r>
              <a:rPr baseline="-25000" sz="2400"/>
              <a:t>2</a:t>
            </a:r>
            <a:endParaRPr sz="2400"/>
          </a:p>
          <a:p>
            <a:pPr lvl="1" marL="717794" indent="-263769">
              <a:spcBef>
                <a:spcPts val="500"/>
              </a:spcBef>
              <a:buClr>
                <a:srgbClr val="FF0000"/>
              </a:buClr>
              <a:defRPr sz="1800"/>
            </a:pPr>
            <a:r>
              <a:rPr sz="2400"/>
              <a:t>Determine which side has failed and what the failure is</a:t>
            </a:r>
            <a:endParaRPr sz="2400"/>
          </a:p>
          <a:p>
            <a:pPr lvl="1" marL="717794" indent="-263769">
              <a:spcBef>
                <a:spcPts val="500"/>
              </a:spcBef>
              <a:buClr>
                <a:srgbClr val="FF0000"/>
              </a:buClr>
              <a:defRPr sz="1800"/>
            </a:pPr>
            <a:r>
              <a:rPr sz="2400"/>
              <a:t>Open the valve of the side that has not failed and abort the dive in either CCR mode or end in OC mode.</a:t>
            </a:r>
          </a:p>
        </p:txBody>
      </p:sp>
      <p:sp>
        <p:nvSpPr>
          <p:cNvPr id="497" name="Shape 497"/>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88</a:t>
            </a:r>
          </a:p>
        </p:txBody>
      </p:sp>
      <p:sp>
        <p:nvSpPr>
          <p:cNvPr id="498" name="Shape 498"/>
          <p:cNvSpPr/>
          <p:nvPr/>
        </p:nvSpPr>
        <p:spPr>
          <a:xfrm>
            <a:off x="739775" y="5597525"/>
            <a:ext cx="7689850" cy="475169"/>
          </a:xfrm>
          <a:prstGeom prst="rect">
            <a:avLst/>
          </a:prstGeom>
          <a:solidFill>
            <a:srgbClr val="0070C0"/>
          </a:solidFill>
          <a:ln w="38100">
            <a:solidFill>
              <a:srgbClr val="FFFFFF"/>
            </a:solidFill>
            <a:round/>
          </a:ln>
          <a:effectLst>
            <a:outerShdw sx="100000" sy="100000" kx="0" ky="0" algn="b" rotWithShape="0" blurRad="63500" dist="101599" dir="2700000">
              <a:srgbClr val="808080">
                <a:alpha val="34997"/>
              </a:srgbClr>
            </a:outerShdw>
          </a:effectLst>
          <a:extLst>
            <a:ext uri="{C572A759-6A51-4108-AA02-DFA0A04FC94B}">
              <ma14:wrappingTextBoxFlag xmlns:ma14="http://schemas.microsoft.com/office/mac/drawingml/2011/main" val="1"/>
            </a:ext>
          </a:extLst>
        </p:spPr>
        <p:txBody>
          <a:bodyPr lIns="0" tIns="0" rIns="0" bIns="0">
            <a:spAutoFit/>
          </a:bodyPr>
          <a:lstStyle>
            <a:lvl1pPr algn="ctr">
              <a:defRPr sz="2400">
                <a:solidFill>
                  <a:srgbClr val="FFFFFF"/>
                </a:solidFill>
                <a:latin typeface="Arial"/>
                <a:ea typeface="Arial"/>
                <a:cs typeface="Arial"/>
                <a:sym typeface="Arial"/>
              </a:defRPr>
            </a:lvl1pPr>
          </a:lstStyle>
          <a:p>
            <a:pPr lvl="0">
              <a:defRPr sz="1800">
                <a:solidFill>
                  <a:srgbClr val="000000"/>
                </a:solidFill>
              </a:defRPr>
            </a:pPr>
            <a:r>
              <a:rPr sz="2400">
                <a:solidFill>
                  <a:srgbClr val="FFFFFF"/>
                </a:solidFill>
              </a:rPr>
              <a:t>IANTD Recommends Open Circuit Bail-Out</a:t>
            </a:r>
          </a:p>
        </p:txBody>
      </p:sp>
      <p:pic>
        <p:nvPicPr>
          <p:cNvPr id="499" name="image.png"/>
          <p:cNvPicPr/>
          <p:nvPr/>
        </p:nvPicPr>
        <p:blipFill>
          <a:blip r:embed="rId2">
            <a:extLst/>
          </a:blip>
          <a:stretch>
            <a:fillRect/>
          </a:stretch>
        </p:blipFill>
        <p:spPr>
          <a:xfrm>
            <a:off x="487362" y="5459412"/>
            <a:ext cx="771526" cy="738188"/>
          </a:xfrm>
          <a:prstGeom prst="rect">
            <a:avLst/>
          </a:prstGeom>
          <a:ln w="12700">
            <a:miter lim="400000"/>
          </a:ln>
        </p:spPr>
      </p:pic>
    </p:spTree>
  </p:cSld>
  <p:clrMapOvr>
    <a:masterClrMapping/>
  </p:clrMapOvr>
  <p:transition spd="med" advClick="1"/>
</p:sld>
</file>

<file path=ppt/slides/slide9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1" name="Shape 501"/>
          <p:cNvSpPr/>
          <p:nvPr>
            <p:ph type="title" idx="4294967295"/>
          </p:nvPr>
        </p:nvSpPr>
        <p:spPr>
          <a:prstGeom prst="rect">
            <a:avLst/>
          </a:prstGeom>
        </p:spPr>
        <p:txBody>
          <a:bodyPr lIns="0" tIns="0" rIns="0" bIns="0">
            <a:normAutofit fontScale="100000" lnSpcReduction="0"/>
          </a:bodyPr>
          <a:lstStyle/>
          <a:p>
            <a:pPr lvl="0">
              <a:defRPr sz="1800">
                <a:solidFill>
                  <a:srgbClr val="000000"/>
                </a:solidFill>
              </a:defRPr>
            </a:pPr>
            <a:r>
              <a:rPr sz="3600">
                <a:solidFill>
                  <a:srgbClr val="0066CC"/>
                </a:solidFill>
                <a:effectLst>
                  <a:outerShdw sx="100000" sy="100000" kx="0" ky="0" algn="b" rotWithShape="0" blurRad="12700" dist="25400" dir="2700000">
                    <a:srgbClr val="000000"/>
                  </a:outerShdw>
                </a:effectLst>
              </a:rPr>
              <a:t>O</a:t>
            </a:r>
            <a:r>
              <a:rPr baseline="-25000" sz="3600">
                <a:solidFill>
                  <a:srgbClr val="0066CC"/>
                </a:solidFill>
                <a:effectLst>
                  <a:outerShdw sx="100000" sy="100000" kx="0" ky="0" algn="b" rotWithShape="0" blurRad="12700" dist="25400" dir="2700000">
                    <a:srgbClr val="000000"/>
                  </a:outerShdw>
                </a:effectLst>
              </a:rPr>
              <a:t>2</a:t>
            </a:r>
            <a:r>
              <a:rPr sz="3600">
                <a:solidFill>
                  <a:srgbClr val="0066CC"/>
                </a:solidFill>
                <a:effectLst>
                  <a:outerShdw sx="100000" sy="100000" kx="0" ky="0" algn="b" rotWithShape="0" blurRad="12700" dist="25400" dir="2700000">
                    <a:srgbClr val="000000"/>
                  </a:outerShdw>
                </a:effectLst>
              </a:rPr>
              <a:t> Sensor Failure</a:t>
            </a:r>
          </a:p>
        </p:txBody>
      </p:sp>
      <p:sp>
        <p:nvSpPr>
          <p:cNvPr id="502" name="Shape 502"/>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During the dive one or more O</a:t>
            </a:r>
            <a:r>
              <a:rPr baseline="-25000" sz="2800"/>
              <a:t>2</a:t>
            </a:r>
            <a:r>
              <a:rPr sz="2800"/>
              <a:t> sensors can fail</a:t>
            </a:r>
            <a:endParaRPr sz="2800"/>
          </a:p>
          <a:p>
            <a:pPr lvl="0">
              <a:buChar char="▪"/>
              <a:defRPr sz="1800"/>
            </a:pPr>
            <a:r>
              <a:rPr sz="2800"/>
              <a:t>The</a:t>
            </a:r>
            <a:r>
              <a:rPr sz="2800">
                <a:latin typeface="Arial Rounded MT Bold"/>
                <a:ea typeface="Arial Rounded MT Bold"/>
                <a:cs typeface="Arial Rounded MT Bold"/>
                <a:sym typeface="Arial Rounded MT Bold"/>
              </a:rPr>
              <a:t> Shearwater</a:t>
            </a:r>
            <a:r>
              <a:rPr sz="2800"/>
              <a:t> contrtoller will vote out the sensor(s) out of the range</a:t>
            </a:r>
            <a:endParaRPr sz="2800"/>
          </a:p>
          <a:p>
            <a:pPr lvl="0">
              <a:buChar char="▪"/>
              <a:defRPr sz="1800"/>
            </a:pPr>
            <a:r>
              <a:rPr sz="2800"/>
              <a:t>The best O</a:t>
            </a:r>
            <a:r>
              <a:rPr baseline="-25000" sz="2800"/>
              <a:t>2</a:t>
            </a:r>
            <a:r>
              <a:rPr sz="2800"/>
              <a:t> sensor might be voted out</a:t>
            </a:r>
            <a:endParaRPr sz="2800"/>
          </a:p>
          <a:p>
            <a:pPr lvl="0">
              <a:buChar char="▪"/>
              <a:defRPr sz="1800"/>
            </a:pPr>
            <a:r>
              <a:rPr sz="2800"/>
              <a:t>A validation procedure is needed – Diluent flush!</a:t>
            </a:r>
          </a:p>
        </p:txBody>
      </p:sp>
      <p:sp>
        <p:nvSpPr>
          <p:cNvPr id="503" name="Shape 503"/>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89</a:t>
            </a:r>
          </a:p>
        </p:txBody>
      </p:sp>
      <p:sp>
        <p:nvSpPr>
          <p:cNvPr id="504" name="Shape 504"/>
          <p:cNvSpPr/>
          <p:nvPr/>
        </p:nvSpPr>
        <p:spPr>
          <a:xfrm>
            <a:off x="739775" y="5597525"/>
            <a:ext cx="7689850" cy="475169"/>
          </a:xfrm>
          <a:prstGeom prst="rect">
            <a:avLst/>
          </a:prstGeom>
          <a:solidFill>
            <a:srgbClr val="0070C0"/>
          </a:solidFill>
          <a:ln w="38100">
            <a:solidFill>
              <a:srgbClr val="FFFFFF"/>
            </a:solidFill>
            <a:round/>
          </a:ln>
          <a:effectLst>
            <a:outerShdw sx="100000" sy="100000" kx="0" ky="0" algn="b" rotWithShape="0" blurRad="63500" dist="101599" dir="2700000">
              <a:srgbClr val="808080">
                <a:alpha val="34997"/>
              </a:srgbClr>
            </a:outerShdw>
          </a:effectLst>
          <a:extLst>
            <a:ext uri="{C572A759-6A51-4108-AA02-DFA0A04FC94B}">
              <ma14:wrappingTextBoxFlag xmlns:ma14="http://schemas.microsoft.com/office/mac/drawingml/2011/main" val="1"/>
            </a:ext>
          </a:extLst>
        </p:spPr>
        <p:txBody>
          <a:bodyPr lIns="0" tIns="0" rIns="0" bIns="0">
            <a:spAutoFit/>
          </a:bodyPr>
          <a:lstStyle>
            <a:lvl1pPr algn="ctr">
              <a:defRPr sz="2400">
                <a:solidFill>
                  <a:srgbClr val="FFFFFF"/>
                </a:solidFill>
                <a:latin typeface="Arial"/>
                <a:ea typeface="Arial"/>
                <a:cs typeface="Arial"/>
                <a:sym typeface="Arial"/>
              </a:defRPr>
            </a:lvl1pPr>
          </a:lstStyle>
          <a:p>
            <a:pPr lvl="0">
              <a:defRPr sz="1800">
                <a:solidFill>
                  <a:srgbClr val="000000"/>
                </a:solidFill>
              </a:defRPr>
            </a:pPr>
            <a:r>
              <a:rPr sz="2400">
                <a:solidFill>
                  <a:srgbClr val="FFFFFF"/>
                </a:solidFill>
              </a:rPr>
              <a:t>IANTD Recommends Open Circuit Bail-Out</a:t>
            </a:r>
          </a:p>
        </p:txBody>
      </p:sp>
      <p:pic>
        <p:nvPicPr>
          <p:cNvPr id="505" name="image.png"/>
          <p:cNvPicPr/>
          <p:nvPr/>
        </p:nvPicPr>
        <p:blipFill>
          <a:blip r:embed="rId2">
            <a:extLst/>
          </a:blip>
          <a:stretch>
            <a:fillRect/>
          </a:stretch>
        </p:blipFill>
        <p:spPr>
          <a:xfrm>
            <a:off x="487362" y="5459412"/>
            <a:ext cx="771526" cy="738188"/>
          </a:xfrm>
          <a:prstGeom prst="rect">
            <a:avLst/>
          </a:prstGeom>
          <a:ln w="12700">
            <a:miter lim="400000"/>
          </a:ln>
        </p:spPr>
      </p:pic>
    </p:spTree>
  </p:cSld>
  <p:clrMapOvr>
    <a:masterClrMapping/>
  </p:clrMapOvr>
  <p:transition spd="med" advClick="1"/>
</p:sld>
</file>

<file path=ppt/slides/slide9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7" name="Shape 507"/>
          <p:cNvSpPr/>
          <p:nvPr>
            <p:ph type="title" idx="4294967295"/>
          </p:nvPr>
        </p:nvSpPr>
        <p:spPr>
          <a:prstGeom prst="rect">
            <a:avLst/>
          </a:prstGeom>
        </p:spPr>
        <p:txBody>
          <a:bodyPr lIns="0" tIns="0" rIns="0" bIns="0">
            <a:normAutofit fontScale="100000" lnSpcReduction="0"/>
          </a:bodyPr>
          <a:lstStyle/>
          <a:p>
            <a:pPr lvl="0">
              <a:defRPr sz="1800">
                <a:solidFill>
                  <a:srgbClr val="000000"/>
                </a:solidFill>
              </a:defRPr>
            </a:pPr>
            <a:r>
              <a:rPr sz="3600">
                <a:solidFill>
                  <a:srgbClr val="0066CC"/>
                </a:solidFill>
                <a:effectLst>
                  <a:outerShdw sx="100000" sy="100000" kx="0" ky="0" algn="b" rotWithShape="0" blurRad="12700" dist="25400" dir="2700000">
                    <a:srgbClr val="000000"/>
                  </a:outerShdw>
                </a:effectLst>
              </a:rPr>
              <a:t>O</a:t>
            </a:r>
            <a:r>
              <a:rPr baseline="-25000" sz="3600">
                <a:solidFill>
                  <a:srgbClr val="0066CC"/>
                </a:solidFill>
                <a:effectLst>
                  <a:outerShdw sx="100000" sy="100000" kx="0" ky="0" algn="b" rotWithShape="0" blurRad="12700" dist="25400" dir="2700000">
                    <a:srgbClr val="000000"/>
                  </a:outerShdw>
                </a:effectLst>
              </a:rPr>
              <a:t>2</a:t>
            </a:r>
            <a:r>
              <a:rPr sz="3600">
                <a:solidFill>
                  <a:srgbClr val="0066CC"/>
                </a:solidFill>
                <a:effectLst>
                  <a:outerShdw sx="100000" sy="100000" kx="0" ky="0" algn="b" rotWithShape="0" blurRad="12700" dist="25400" dir="2700000">
                    <a:srgbClr val="000000"/>
                  </a:outerShdw>
                </a:effectLst>
              </a:rPr>
              <a:t> Sensor Failure</a:t>
            </a:r>
          </a:p>
        </p:txBody>
      </p:sp>
      <p:sp>
        <p:nvSpPr>
          <p:cNvPr id="508" name="Shape 508"/>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Validation procedure</a:t>
            </a:r>
            <a:endParaRPr sz="2800"/>
          </a:p>
          <a:p>
            <a:pPr lvl="1" marL="717794" indent="-263769">
              <a:spcBef>
                <a:spcPts val="500"/>
              </a:spcBef>
              <a:buClr>
                <a:srgbClr val="FF0000"/>
              </a:buClr>
              <a:defRPr sz="1800"/>
            </a:pPr>
            <a:r>
              <a:rPr sz="2400"/>
              <a:t>Do a diluent flush</a:t>
            </a:r>
            <a:endParaRPr sz="2400"/>
          </a:p>
          <a:p>
            <a:pPr lvl="1" marL="717794" indent="-263769">
              <a:spcBef>
                <a:spcPts val="500"/>
              </a:spcBef>
              <a:buClr>
                <a:srgbClr val="FF0000"/>
              </a:buClr>
              <a:defRPr sz="1800"/>
            </a:pPr>
            <a:r>
              <a:rPr sz="2400"/>
              <a:t>Compare the 3 O</a:t>
            </a:r>
            <a:r>
              <a:rPr baseline="-25000" sz="2400"/>
              <a:t>2</a:t>
            </a:r>
            <a:r>
              <a:rPr sz="2400"/>
              <a:t> sensors values with the PPO</a:t>
            </a:r>
            <a:r>
              <a:rPr baseline="-25000" sz="2400"/>
              <a:t>2</a:t>
            </a:r>
            <a:r>
              <a:rPr sz="2400"/>
              <a:t> of the diluent at actual depth</a:t>
            </a:r>
            <a:endParaRPr sz="2400"/>
          </a:p>
          <a:p>
            <a:pPr lvl="1" marL="717794" indent="-263769">
              <a:spcBef>
                <a:spcPts val="500"/>
              </a:spcBef>
              <a:buClr>
                <a:srgbClr val="FF0000"/>
              </a:buClr>
              <a:defRPr sz="1800"/>
            </a:pPr>
            <a:r>
              <a:rPr sz="2400"/>
              <a:t>If the sensor was voted out correctly:</a:t>
            </a:r>
            <a:endParaRPr sz="2400"/>
          </a:p>
          <a:p>
            <a:pPr lvl="2" marL="957262" indent="-190500">
              <a:spcBef>
                <a:spcPts val="400"/>
              </a:spcBef>
              <a:buClr>
                <a:srgbClr val="FF0000"/>
              </a:buClr>
              <a:buFont typeface="Wingdings 2"/>
              <a:defRPr sz="1800"/>
            </a:pPr>
            <a:r>
              <a:rPr sz="2000"/>
              <a:t>Follow Shearwater and abort/turn the dive</a:t>
            </a:r>
            <a:endParaRPr sz="2000"/>
          </a:p>
          <a:p>
            <a:pPr lvl="1" marL="717794" indent="-263769">
              <a:spcBef>
                <a:spcPts val="500"/>
              </a:spcBef>
              <a:buClr>
                <a:srgbClr val="FF0000"/>
              </a:buClr>
              <a:defRPr sz="1800"/>
            </a:pPr>
            <a:r>
              <a:rPr sz="2400"/>
              <a:t>If the sensor voted out was incorrectly:</a:t>
            </a:r>
            <a:endParaRPr sz="2400"/>
          </a:p>
          <a:p>
            <a:pPr lvl="2" marL="957262" indent="-190500">
              <a:spcBef>
                <a:spcPts val="400"/>
              </a:spcBef>
              <a:buClr>
                <a:srgbClr val="FF0000"/>
              </a:buClr>
              <a:buFont typeface="Wingdings 2"/>
              <a:defRPr sz="1800"/>
            </a:pPr>
            <a:r>
              <a:rPr sz="2000"/>
              <a:t>Abort/turn the dive using the O</a:t>
            </a:r>
            <a:r>
              <a:rPr baseline="-25000" sz="2000"/>
              <a:t>2</a:t>
            </a:r>
            <a:r>
              <a:rPr sz="2000"/>
              <a:t> sensor voted out as parameter of your PO</a:t>
            </a:r>
            <a:r>
              <a:rPr baseline="-25000" sz="2000"/>
              <a:t>2</a:t>
            </a:r>
            <a:r>
              <a:rPr sz="2000"/>
              <a:t> </a:t>
            </a:r>
          </a:p>
        </p:txBody>
      </p:sp>
      <p:sp>
        <p:nvSpPr>
          <p:cNvPr id="509" name="Shape 509"/>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90</a:t>
            </a:r>
          </a:p>
        </p:txBody>
      </p:sp>
      <p:sp>
        <p:nvSpPr>
          <p:cNvPr id="510" name="Shape 510"/>
          <p:cNvSpPr/>
          <p:nvPr/>
        </p:nvSpPr>
        <p:spPr>
          <a:xfrm>
            <a:off x="739775" y="5991225"/>
            <a:ext cx="7689850" cy="475169"/>
          </a:xfrm>
          <a:prstGeom prst="rect">
            <a:avLst/>
          </a:prstGeom>
          <a:solidFill>
            <a:srgbClr val="0070C0"/>
          </a:solidFill>
          <a:ln w="38100">
            <a:solidFill>
              <a:srgbClr val="FFFFFF"/>
            </a:solidFill>
            <a:round/>
          </a:ln>
          <a:effectLst>
            <a:outerShdw sx="100000" sy="100000" kx="0" ky="0" algn="b" rotWithShape="0" blurRad="63500" dist="101599" dir="2700000">
              <a:srgbClr val="808080">
                <a:alpha val="34997"/>
              </a:srgbClr>
            </a:outerShdw>
          </a:effectLst>
          <a:extLst>
            <a:ext uri="{C572A759-6A51-4108-AA02-DFA0A04FC94B}">
              <ma14:wrappingTextBoxFlag xmlns:ma14="http://schemas.microsoft.com/office/mac/drawingml/2011/main" val="1"/>
            </a:ext>
          </a:extLst>
        </p:spPr>
        <p:txBody>
          <a:bodyPr lIns="0" tIns="0" rIns="0" bIns="0">
            <a:spAutoFit/>
          </a:bodyPr>
          <a:lstStyle>
            <a:lvl1pPr algn="ctr">
              <a:defRPr sz="2400">
                <a:solidFill>
                  <a:srgbClr val="FFFFFF"/>
                </a:solidFill>
                <a:latin typeface="Arial"/>
                <a:ea typeface="Arial"/>
                <a:cs typeface="Arial"/>
                <a:sym typeface="Arial"/>
              </a:defRPr>
            </a:lvl1pPr>
          </a:lstStyle>
          <a:p>
            <a:pPr lvl="0">
              <a:defRPr sz="1800">
                <a:solidFill>
                  <a:srgbClr val="000000"/>
                </a:solidFill>
              </a:defRPr>
            </a:pPr>
            <a:r>
              <a:rPr sz="2400">
                <a:solidFill>
                  <a:srgbClr val="FFFFFF"/>
                </a:solidFill>
              </a:rPr>
              <a:t>IANTD Recommends Open Circuit Bail-Out</a:t>
            </a:r>
          </a:p>
        </p:txBody>
      </p:sp>
      <p:pic>
        <p:nvPicPr>
          <p:cNvPr id="511" name="image.png"/>
          <p:cNvPicPr/>
          <p:nvPr/>
        </p:nvPicPr>
        <p:blipFill>
          <a:blip r:embed="rId2">
            <a:extLst/>
          </a:blip>
          <a:stretch>
            <a:fillRect/>
          </a:stretch>
        </p:blipFill>
        <p:spPr>
          <a:xfrm>
            <a:off x="487362" y="5853112"/>
            <a:ext cx="771526" cy="738188"/>
          </a:xfrm>
          <a:prstGeom prst="rect">
            <a:avLst/>
          </a:prstGeom>
          <a:ln w="12700">
            <a:miter lim="400000"/>
          </a:ln>
        </p:spPr>
      </p:pic>
    </p:spTree>
  </p:cSld>
  <p:clrMapOvr>
    <a:masterClrMapping/>
  </p:clrMapOvr>
  <p:transition spd="med" advClick="1"/>
</p:sld>
</file>

<file path=ppt/slides/slide9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3" name="Shape 513"/>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Basic Respiratory Physiology</a:t>
            </a:r>
          </a:p>
        </p:txBody>
      </p:sp>
      <p:sp>
        <p:nvSpPr>
          <p:cNvPr id="514" name="Shape 514"/>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lnSpc>
                <a:spcPct val="120000"/>
              </a:lnSpc>
              <a:buChar char="▪"/>
              <a:defRPr sz="1800"/>
            </a:pPr>
            <a:r>
              <a:rPr sz="2800"/>
              <a:t>21% oxygen in air at sea level</a:t>
            </a:r>
            <a:endParaRPr sz="2800"/>
          </a:p>
          <a:p>
            <a:pPr lvl="0">
              <a:lnSpc>
                <a:spcPct val="120000"/>
              </a:lnSpc>
              <a:buChar char="▪"/>
              <a:defRPr sz="1800"/>
            </a:pPr>
            <a:r>
              <a:rPr sz="2800"/>
              <a:t>4% absorbed into blood </a:t>
            </a:r>
            <a:endParaRPr sz="2800"/>
          </a:p>
          <a:p>
            <a:pPr lvl="1" marL="717794" indent="-263769">
              <a:lnSpc>
                <a:spcPct val="120000"/>
              </a:lnSpc>
              <a:spcBef>
                <a:spcPts val="500"/>
              </a:spcBef>
              <a:buClr>
                <a:srgbClr val="FF0000"/>
              </a:buClr>
              <a:defRPr sz="1800"/>
            </a:pPr>
            <a:r>
              <a:rPr sz="2400"/>
              <a:t>Exhaled air contains approximately 17% O</a:t>
            </a:r>
            <a:r>
              <a:rPr baseline="-25000" sz="2400"/>
              <a:t>2</a:t>
            </a:r>
            <a:endParaRPr sz="2400"/>
          </a:p>
          <a:p>
            <a:pPr lvl="0">
              <a:lnSpc>
                <a:spcPct val="120000"/>
              </a:lnSpc>
              <a:buChar char="▪"/>
              <a:defRPr sz="1800"/>
            </a:pPr>
            <a:r>
              <a:rPr sz="2800"/>
              <a:t>Urge to breathe is triggered by PCO</a:t>
            </a:r>
            <a:r>
              <a:rPr baseline="-25000" sz="2800"/>
              <a:t>2</a:t>
            </a:r>
            <a:endParaRPr baseline="-25000" sz="2800"/>
          </a:p>
          <a:p>
            <a:pPr lvl="0">
              <a:lnSpc>
                <a:spcPct val="120000"/>
              </a:lnSpc>
              <a:buChar char="▪"/>
              <a:defRPr sz="1800"/>
            </a:pPr>
            <a:r>
              <a:rPr sz="2800"/>
              <a:t>Respiratory rate determined by rate of CO</a:t>
            </a:r>
            <a:r>
              <a:rPr baseline="-25000" sz="2800"/>
              <a:t>2</a:t>
            </a:r>
            <a:r>
              <a:rPr sz="2800"/>
              <a:t> production</a:t>
            </a:r>
          </a:p>
        </p:txBody>
      </p:sp>
      <p:sp>
        <p:nvSpPr>
          <p:cNvPr id="515" name="Shape 515"/>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91</a:t>
            </a:r>
          </a:p>
        </p:txBody>
      </p:sp>
    </p:spTree>
  </p:cSld>
  <p:clrMapOvr>
    <a:masterClrMapping/>
  </p:clrMapOvr>
  <p:transition spd="med" advClick="1"/>
</p:sld>
</file>

<file path=ppt/slides/slide9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7" name="Shape 517"/>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Basic Respiratory Physiology</a:t>
            </a:r>
          </a:p>
        </p:txBody>
      </p:sp>
      <p:sp>
        <p:nvSpPr>
          <p:cNvPr id="518" name="Shape 518"/>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a:buChar char="▪"/>
              <a:defRPr sz="1800"/>
            </a:pPr>
            <a:r>
              <a:rPr sz="2800"/>
              <a:t>Respiratory minute volume (RMV) =  total gas ventilated in one minute </a:t>
            </a:r>
            <a:endParaRPr sz="2800"/>
          </a:p>
          <a:p>
            <a:pPr lvl="1" marL="717794" indent="-263769">
              <a:spcBef>
                <a:spcPts val="500"/>
              </a:spcBef>
              <a:buClr>
                <a:srgbClr val="FF0000"/>
              </a:buClr>
              <a:defRPr sz="1800"/>
            </a:pPr>
            <a:r>
              <a:rPr sz="2400"/>
              <a:t>RMV determined by respiratory rate &amp; volume of gas ventilated each breath</a:t>
            </a:r>
            <a:endParaRPr sz="2400"/>
          </a:p>
          <a:p>
            <a:pPr lvl="0">
              <a:buChar char="▪"/>
              <a:defRPr sz="1800"/>
            </a:pPr>
            <a:r>
              <a:rPr sz="2800"/>
              <a:t>OC duration determined by RMV</a:t>
            </a:r>
            <a:endParaRPr sz="2800"/>
          </a:p>
          <a:p>
            <a:pPr lvl="0">
              <a:buChar char="▪"/>
              <a:defRPr sz="1800"/>
            </a:pPr>
            <a:r>
              <a:rPr sz="2800"/>
              <a:t>SCR duration determined by flow rate</a:t>
            </a:r>
            <a:endParaRPr sz="2800"/>
          </a:p>
          <a:p>
            <a:pPr lvl="0">
              <a:buChar char="▪"/>
              <a:defRPr sz="1800"/>
            </a:pPr>
            <a:r>
              <a:rPr sz="2800"/>
              <a:t>CCR duration determined by O</a:t>
            </a:r>
            <a:r>
              <a:rPr baseline="-25000" sz="2800"/>
              <a:t>2</a:t>
            </a:r>
            <a:r>
              <a:rPr sz="2800"/>
              <a:t> metabolic rate </a:t>
            </a:r>
          </a:p>
        </p:txBody>
      </p:sp>
      <p:sp>
        <p:nvSpPr>
          <p:cNvPr id="519" name="Shape 519"/>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92</a:t>
            </a:r>
          </a:p>
        </p:txBody>
      </p:sp>
    </p:spTree>
  </p:cSld>
  <p:clrMapOvr>
    <a:masterClrMapping/>
  </p:clrMapOvr>
  <p:transition spd="med" advClick="1"/>
</p:sld>
</file>

<file path=ppt/slides/slide9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1" name="Shape 521"/>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Oxygen Metabolism</a:t>
            </a:r>
          </a:p>
        </p:txBody>
      </p:sp>
      <p:sp>
        <p:nvSpPr>
          <p:cNvPr id="522" name="Shape 522"/>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93</a:t>
            </a:r>
          </a:p>
        </p:txBody>
      </p:sp>
      <p:graphicFrame>
        <p:nvGraphicFramePr>
          <p:cNvPr id="523" name="Table 523"/>
          <p:cNvGraphicFramePr/>
          <p:nvPr/>
        </p:nvGraphicFramePr>
        <p:xfrm>
          <a:off x="473075" y="1697037"/>
          <a:ext cx="8275638" cy="3679826"/>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4138612"/>
                <a:gridCol w="4137025"/>
              </a:tblGrid>
              <a:tr h="736600">
                <a:tc gridSpan="2">
                  <a:txBody>
                    <a:bodyPr/>
                    <a:lstStyle/>
                    <a:p>
                      <a:pPr lvl="0" algn="ctr">
                        <a:defRPr b="0" i="0" sz="1800"/>
                      </a:pPr>
                      <a:r>
                        <a:rPr sz="2800">
                          <a:solidFill>
                            <a:srgbClr val="FFFFFF"/>
                          </a:solidFill>
                          <a:sym typeface="Arial"/>
                        </a:rPr>
                        <a:t>Oxygen Consumption Varies With Work Load</a:t>
                      </a:r>
                    </a:p>
                  </a:txBody>
                  <a:tcPr marL="45718" marR="45718" marT="45718" marB="45718" anchor="ctr" anchorCtr="0" horzOverflow="overflow">
                    <a:lnL w="12700">
                      <a:solidFill>
                        <a:srgbClr val="0070C0"/>
                      </a:solidFill>
                      <a:round/>
                    </a:lnL>
                    <a:lnR w="12700">
                      <a:solidFill>
                        <a:srgbClr val="0070C0"/>
                      </a:solidFill>
                      <a:round/>
                    </a:lnR>
                    <a:lnT w="12700">
                      <a:solidFill>
                        <a:srgbClr val="0070C0"/>
                      </a:solidFill>
                      <a:round/>
                    </a:lnT>
                    <a:lnB w="12700">
                      <a:solidFill>
                        <a:srgbClr val="0070C0"/>
                      </a:solidFill>
                      <a:round/>
                    </a:lnB>
                    <a:solidFill>
                      <a:srgbClr val="0070C0"/>
                    </a:solidFill>
                  </a:tcPr>
                </a:tc>
                <a:tc hMerge="1">
                  <a:tcPr/>
                </a:tc>
              </a:tr>
              <a:tr h="735012">
                <a:tc>
                  <a:txBody>
                    <a:bodyPr/>
                    <a:lstStyle/>
                    <a:p>
                      <a:pPr lvl="0">
                        <a:defRPr b="0" i="0" sz="1800"/>
                      </a:pPr>
                      <a:r>
                        <a:rPr sz="2400">
                          <a:sym typeface="Arial"/>
                        </a:rPr>
                        <a:t>At rest</a:t>
                      </a:r>
                    </a:p>
                  </a:txBody>
                  <a:tcPr marL="45718" marR="45718" marT="45718" marB="45718" anchor="ctr" anchorCtr="0" horzOverflow="overflow">
                    <a:lnL w="12700">
                      <a:solidFill>
                        <a:srgbClr val="0070C0"/>
                      </a:solidFill>
                      <a:round/>
                    </a:lnL>
                    <a:lnR w="12700">
                      <a:miter lim="400000"/>
                    </a:lnR>
                    <a:lnT w="12700">
                      <a:solidFill>
                        <a:srgbClr val="0070C0"/>
                      </a:solidFill>
                      <a:round/>
                    </a:lnT>
                    <a:lnB w="12700">
                      <a:solidFill>
                        <a:srgbClr val="0070C0"/>
                      </a:solidFill>
                      <a:round/>
                    </a:lnB>
                    <a:solidFill>
                      <a:srgbClr val="E7EBF4"/>
                    </a:solidFill>
                  </a:tcPr>
                </a:tc>
                <a:tc>
                  <a:txBody>
                    <a:bodyPr/>
                    <a:lstStyle/>
                    <a:p>
                      <a:pPr lvl="0" algn="ctr">
                        <a:defRPr b="0" i="0" sz="1800"/>
                      </a:pPr>
                      <a:r>
                        <a:rPr sz="2400">
                          <a:sym typeface="Arial"/>
                        </a:rPr>
                        <a:t>0.3 to 0.5 l/m</a:t>
                      </a:r>
                    </a:p>
                  </a:txBody>
                  <a:tcPr marL="45718" marR="45718" marT="45718" marB="45718" anchor="ctr" anchorCtr="0" horzOverflow="overflow">
                    <a:lnL w="12700">
                      <a:miter lim="400000"/>
                    </a:lnL>
                    <a:lnR w="12700">
                      <a:solidFill>
                        <a:srgbClr val="0070C0"/>
                      </a:solidFill>
                      <a:round/>
                    </a:lnR>
                    <a:lnT w="12700">
                      <a:solidFill>
                        <a:srgbClr val="0070C0"/>
                      </a:solidFill>
                      <a:round/>
                    </a:lnT>
                    <a:lnB w="12700">
                      <a:solidFill>
                        <a:srgbClr val="0070C0"/>
                      </a:solidFill>
                      <a:round/>
                    </a:lnB>
                    <a:solidFill>
                      <a:srgbClr val="E7EBF4"/>
                    </a:solidFill>
                  </a:tcPr>
                </a:tc>
              </a:tr>
              <a:tr h="736600">
                <a:tc>
                  <a:txBody>
                    <a:bodyPr/>
                    <a:lstStyle/>
                    <a:p>
                      <a:pPr lvl="0">
                        <a:defRPr b="0" i="0" sz="1800"/>
                      </a:pPr>
                      <a:r>
                        <a:rPr sz="2400">
                          <a:sym typeface="Arial"/>
                        </a:rPr>
                        <a:t>Light to moderate work</a:t>
                      </a:r>
                    </a:p>
                  </a:txBody>
                  <a:tcPr marL="45718" marR="45718" marT="45718" marB="45718" anchor="ctr" anchorCtr="0" horzOverflow="overflow">
                    <a:lnL w="12700">
                      <a:solidFill>
                        <a:srgbClr val="0070C0"/>
                      </a:solidFill>
                      <a:round/>
                    </a:lnL>
                    <a:lnR w="12700">
                      <a:miter lim="400000"/>
                    </a:lnR>
                    <a:lnT w="12700">
                      <a:solidFill>
                        <a:srgbClr val="0070C0"/>
                      </a:solidFill>
                      <a:round/>
                    </a:lnT>
                    <a:lnB w="12700">
                      <a:solidFill>
                        <a:srgbClr val="0070C0"/>
                      </a:solidFill>
                      <a:round/>
                    </a:lnB>
                    <a:solidFill>
                      <a:srgbClr val="FFFFFF"/>
                    </a:solidFill>
                  </a:tcPr>
                </a:tc>
                <a:tc>
                  <a:txBody>
                    <a:bodyPr/>
                    <a:lstStyle/>
                    <a:p>
                      <a:pPr lvl="0" algn="ctr">
                        <a:defRPr b="0" i="0" sz="1800"/>
                      </a:pPr>
                      <a:r>
                        <a:rPr sz="2400">
                          <a:sym typeface="Arial"/>
                        </a:rPr>
                        <a:t>1.0 to 1.5 l/m</a:t>
                      </a:r>
                    </a:p>
                  </a:txBody>
                  <a:tcPr marL="45718" marR="45718" marT="45718" marB="45718" anchor="ctr" anchorCtr="0" horzOverflow="overflow">
                    <a:lnL w="12700">
                      <a:miter lim="400000"/>
                    </a:lnL>
                    <a:lnR w="12700">
                      <a:solidFill>
                        <a:srgbClr val="0070C0"/>
                      </a:solidFill>
                      <a:round/>
                    </a:lnR>
                    <a:lnT w="12700">
                      <a:solidFill>
                        <a:srgbClr val="0070C0"/>
                      </a:solidFill>
                      <a:round/>
                    </a:lnT>
                    <a:lnB w="12700">
                      <a:solidFill>
                        <a:srgbClr val="0070C0"/>
                      </a:solidFill>
                      <a:round/>
                    </a:lnB>
                    <a:solidFill>
                      <a:srgbClr val="FFFFFF"/>
                    </a:solidFill>
                  </a:tcPr>
                </a:tc>
              </a:tr>
              <a:tr h="735012">
                <a:tc>
                  <a:txBody>
                    <a:bodyPr/>
                    <a:lstStyle/>
                    <a:p>
                      <a:pPr lvl="0">
                        <a:defRPr b="0" i="0" sz="1800"/>
                      </a:pPr>
                      <a:r>
                        <a:rPr sz="2400">
                          <a:sym typeface="Arial"/>
                        </a:rPr>
                        <a:t>Heavy work</a:t>
                      </a:r>
                    </a:p>
                  </a:txBody>
                  <a:tcPr marL="45718" marR="45718" marT="45718" marB="45718" anchor="ctr" anchorCtr="0" horzOverflow="overflow">
                    <a:lnL w="12700">
                      <a:solidFill>
                        <a:srgbClr val="0070C0"/>
                      </a:solidFill>
                      <a:round/>
                    </a:lnL>
                    <a:lnR w="12700">
                      <a:miter lim="400000"/>
                    </a:lnR>
                    <a:lnT w="12700">
                      <a:solidFill>
                        <a:srgbClr val="0070C0"/>
                      </a:solidFill>
                      <a:round/>
                    </a:lnT>
                    <a:lnB w="12700">
                      <a:solidFill>
                        <a:srgbClr val="0070C0"/>
                      </a:solidFill>
                      <a:round/>
                    </a:lnB>
                    <a:solidFill>
                      <a:srgbClr val="E7EBF4"/>
                    </a:solidFill>
                  </a:tcPr>
                </a:tc>
                <a:tc>
                  <a:txBody>
                    <a:bodyPr/>
                    <a:lstStyle/>
                    <a:p>
                      <a:pPr lvl="0" algn="ctr">
                        <a:defRPr b="0" i="0" sz="1800"/>
                      </a:pPr>
                      <a:r>
                        <a:rPr sz="2400">
                          <a:sym typeface="Arial"/>
                        </a:rPr>
                        <a:t>2.0 to 2.5 l/m</a:t>
                      </a:r>
                    </a:p>
                  </a:txBody>
                  <a:tcPr marL="45718" marR="45718" marT="45718" marB="45718" anchor="ctr" anchorCtr="0" horzOverflow="overflow">
                    <a:lnL w="12700">
                      <a:miter lim="400000"/>
                    </a:lnL>
                    <a:lnR w="12700">
                      <a:solidFill>
                        <a:srgbClr val="0070C0"/>
                      </a:solidFill>
                      <a:round/>
                    </a:lnR>
                    <a:lnT w="12700">
                      <a:solidFill>
                        <a:srgbClr val="0070C0"/>
                      </a:solidFill>
                      <a:round/>
                    </a:lnT>
                    <a:lnB w="12700">
                      <a:solidFill>
                        <a:srgbClr val="0070C0"/>
                      </a:solidFill>
                      <a:round/>
                    </a:lnB>
                    <a:solidFill>
                      <a:srgbClr val="E7EBF4"/>
                    </a:solidFill>
                  </a:tcPr>
                </a:tc>
              </a:tr>
              <a:tr h="736600">
                <a:tc>
                  <a:txBody>
                    <a:bodyPr/>
                    <a:lstStyle/>
                    <a:p>
                      <a:pPr lvl="0">
                        <a:defRPr b="0" i="0" sz="1800"/>
                      </a:pPr>
                      <a:r>
                        <a:rPr sz="2400">
                          <a:sym typeface="Arial"/>
                        </a:rPr>
                        <a:t>Maximum work</a:t>
                      </a:r>
                    </a:p>
                  </a:txBody>
                  <a:tcPr marL="45718" marR="45718" marT="45718" marB="45718" anchor="ctr" anchorCtr="0" horzOverflow="overflow">
                    <a:lnL w="12700">
                      <a:solidFill>
                        <a:srgbClr val="0070C0"/>
                      </a:solidFill>
                      <a:round/>
                    </a:lnL>
                    <a:lnR w="12700">
                      <a:miter lim="400000"/>
                    </a:lnR>
                    <a:lnT w="12700">
                      <a:solidFill>
                        <a:srgbClr val="0070C0"/>
                      </a:solidFill>
                      <a:round/>
                    </a:lnT>
                    <a:lnB w="12700">
                      <a:solidFill>
                        <a:srgbClr val="0070C0"/>
                      </a:solidFill>
                      <a:round/>
                    </a:lnB>
                    <a:solidFill>
                      <a:srgbClr val="FFFFFF"/>
                    </a:solidFill>
                  </a:tcPr>
                </a:tc>
                <a:tc>
                  <a:txBody>
                    <a:bodyPr/>
                    <a:lstStyle/>
                    <a:p>
                      <a:pPr lvl="0" algn="ctr">
                        <a:defRPr b="0" i="0" sz="1800"/>
                      </a:pPr>
                      <a:r>
                        <a:rPr sz="2400">
                          <a:sym typeface="Arial"/>
                        </a:rPr>
                        <a:t>3.0 to 3.5 l/m</a:t>
                      </a:r>
                    </a:p>
                  </a:txBody>
                  <a:tcPr marL="45718" marR="45718" marT="45718" marB="45718" anchor="ctr" anchorCtr="0" horzOverflow="overflow">
                    <a:lnL w="12700">
                      <a:miter lim="400000"/>
                    </a:lnL>
                    <a:lnR w="12700">
                      <a:solidFill>
                        <a:srgbClr val="0070C0"/>
                      </a:solidFill>
                      <a:round/>
                    </a:lnR>
                    <a:lnT w="12700">
                      <a:solidFill>
                        <a:srgbClr val="0070C0"/>
                      </a:solidFill>
                      <a:round/>
                    </a:lnT>
                    <a:lnB w="12700">
                      <a:solidFill>
                        <a:srgbClr val="0070C0"/>
                      </a:solidFill>
                      <a:round/>
                    </a:lnB>
                    <a:solidFill>
                      <a:srgbClr val="FFFFFF"/>
                    </a:solidFill>
                  </a:tcPr>
                </a:tc>
              </a:tr>
            </a:tbl>
          </a:graphicData>
        </a:graphic>
      </p:graphicFrame>
      <p:sp>
        <p:nvSpPr>
          <p:cNvPr id="524" name="Shape 524"/>
          <p:cNvSpPr/>
          <p:nvPr/>
        </p:nvSpPr>
        <p:spPr>
          <a:xfrm>
            <a:off x="739775" y="5597525"/>
            <a:ext cx="7689850" cy="475169"/>
          </a:xfrm>
          <a:prstGeom prst="rect">
            <a:avLst/>
          </a:prstGeom>
          <a:solidFill>
            <a:srgbClr val="0070C0"/>
          </a:solidFill>
          <a:ln w="38100">
            <a:solidFill>
              <a:srgbClr val="FFFFFF"/>
            </a:solidFill>
            <a:round/>
          </a:ln>
          <a:effectLst>
            <a:outerShdw sx="100000" sy="100000" kx="0" ky="0" algn="b" rotWithShape="0" blurRad="63500" dist="101599" dir="2700000">
              <a:srgbClr val="808080">
                <a:alpha val="34997"/>
              </a:srgbClr>
            </a:outerShdw>
          </a:effectLst>
          <a:extLst>
            <a:ext uri="{C572A759-6A51-4108-AA02-DFA0A04FC94B}">
              <ma14:wrappingTextBoxFlag xmlns:ma14="http://schemas.microsoft.com/office/mac/drawingml/2011/main" val="1"/>
            </a:ext>
          </a:extLst>
        </p:spPr>
        <p:txBody>
          <a:bodyPr lIns="0" tIns="0" rIns="0" bIns="0">
            <a:spAutoFit/>
          </a:bodyPr>
          <a:lstStyle>
            <a:lvl1pPr algn="ctr">
              <a:defRPr sz="2400">
                <a:solidFill>
                  <a:srgbClr val="FFFFFF"/>
                </a:solidFill>
                <a:latin typeface="Arial"/>
                <a:ea typeface="Arial"/>
                <a:cs typeface="Arial"/>
                <a:sym typeface="Arial"/>
              </a:defRPr>
            </a:lvl1pPr>
          </a:lstStyle>
          <a:p>
            <a:pPr lvl="0">
              <a:defRPr sz="1800">
                <a:solidFill>
                  <a:srgbClr val="000000"/>
                </a:solidFill>
              </a:defRPr>
            </a:pPr>
            <a:r>
              <a:rPr sz="2400">
                <a:solidFill>
                  <a:srgbClr val="FFFFFF"/>
                </a:solidFill>
              </a:rPr>
              <a:t>Increase Gas Efficiency by Rebreathing It!</a:t>
            </a:r>
          </a:p>
        </p:txBody>
      </p:sp>
      <p:pic>
        <p:nvPicPr>
          <p:cNvPr id="525" name="image.png"/>
          <p:cNvPicPr/>
          <p:nvPr/>
        </p:nvPicPr>
        <p:blipFill>
          <a:blip r:embed="rId2">
            <a:extLst/>
          </a:blip>
          <a:stretch>
            <a:fillRect/>
          </a:stretch>
        </p:blipFill>
        <p:spPr>
          <a:xfrm>
            <a:off x="487362" y="5459412"/>
            <a:ext cx="771526" cy="738188"/>
          </a:xfrm>
          <a:prstGeom prst="rect">
            <a:avLst/>
          </a:prstGeom>
          <a:ln w="12700">
            <a:miter lim="400000"/>
          </a:ln>
        </p:spPr>
      </p:pic>
    </p:spTree>
  </p:cSld>
  <p:clrMapOvr>
    <a:masterClrMapping/>
  </p:clrMapOvr>
  <p:transition spd="med" advClick="1"/>
</p:sld>
</file>

<file path=ppt/slides/slide9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7" name="Shape 527"/>
          <p:cNvSpPr/>
          <p:nvPr>
            <p:ph type="title" idx="4294967295"/>
          </p:nvPr>
        </p:nvSpPr>
        <p:spPr>
          <a:prstGeom prst="rect">
            <a:avLst/>
          </a:prstGeom>
        </p:spPr>
        <p:txBody>
          <a:bodyPr lIns="44450" tIns="44450" rIns="44450" bIns="4445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Gas Consumption Comparison </a:t>
            </a:r>
          </a:p>
        </p:txBody>
      </p:sp>
      <p:graphicFrame>
        <p:nvGraphicFramePr>
          <p:cNvPr id="528" name="Table 528"/>
          <p:cNvGraphicFramePr/>
          <p:nvPr/>
        </p:nvGraphicFramePr>
        <p:xfrm>
          <a:off x="404812" y="1651000"/>
          <a:ext cx="8281988" cy="4867275"/>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355725"/>
                <a:gridCol w="1374775"/>
                <a:gridCol w="3436937"/>
                <a:gridCol w="989012"/>
                <a:gridCol w="1125537"/>
              </a:tblGrid>
              <a:tr h="822325">
                <a:tc>
                  <a:txBody>
                    <a:bodyPr/>
                    <a:lstStyle/>
                    <a:p>
                      <a:pPr lvl="0" algn="ctr">
                        <a:defRPr b="0" i="0" sz="1800"/>
                      </a:pPr>
                      <a:r>
                        <a:rPr sz="2400">
                          <a:solidFill>
                            <a:srgbClr val="FFFFFF"/>
                          </a:solidFill>
                          <a:sym typeface="Arial"/>
                        </a:rPr>
                        <a:t>Depth</a:t>
                      </a:r>
                      <a:endParaRPr sz="2400">
                        <a:solidFill>
                          <a:srgbClr val="FFFFFF"/>
                        </a:solidFill>
                        <a:sym typeface="Arial"/>
                      </a:endParaRPr>
                    </a:p>
                    <a:p>
                      <a:pPr lvl="0" algn="ctr">
                        <a:defRPr b="0" i="0" sz="1800"/>
                      </a:pPr>
                      <a:r>
                        <a:rPr sz="2400">
                          <a:solidFill>
                            <a:srgbClr val="FFFFFF"/>
                          </a:solidFill>
                          <a:sym typeface="Arial"/>
                        </a:rPr>
                        <a:t>(fsw)</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solidFill>
                      <a:srgbClr val="0070C0"/>
                    </a:solidFill>
                  </a:tcPr>
                </a:tc>
                <a:tc>
                  <a:txBody>
                    <a:bodyPr/>
                    <a:lstStyle/>
                    <a:p>
                      <a:pPr lvl="0" algn="ctr">
                        <a:defRPr b="0" i="0" sz="1800"/>
                      </a:pPr>
                      <a:r>
                        <a:rPr sz="2400">
                          <a:solidFill>
                            <a:srgbClr val="FFFFFF"/>
                          </a:solidFill>
                          <a:sym typeface="Arial"/>
                        </a:rPr>
                        <a:t>Depth</a:t>
                      </a:r>
                      <a:endParaRPr sz="2400">
                        <a:solidFill>
                          <a:srgbClr val="FFFFFF"/>
                        </a:solidFill>
                        <a:sym typeface="Arial"/>
                      </a:endParaRPr>
                    </a:p>
                    <a:p>
                      <a:pPr lvl="0" algn="ctr">
                        <a:defRPr b="0" i="0" sz="1800"/>
                      </a:pPr>
                      <a:r>
                        <a:rPr sz="2400">
                          <a:solidFill>
                            <a:srgbClr val="FFFFFF"/>
                          </a:solidFill>
                          <a:sym typeface="Arial"/>
                        </a:rPr>
                        <a:t>(msw)</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solidFill>
                      <a:srgbClr val="0070C0"/>
                    </a:solidFill>
                  </a:tcPr>
                </a:tc>
                <a:tc>
                  <a:txBody>
                    <a:bodyPr/>
                    <a:lstStyle/>
                    <a:p>
                      <a:pPr lvl="0" algn="ctr">
                        <a:defRPr b="0" i="0" sz="1800"/>
                      </a:pPr>
                      <a:r>
                        <a:rPr sz="2400">
                          <a:solidFill>
                            <a:srgbClr val="FFFFFF"/>
                          </a:solidFill>
                          <a:sym typeface="Arial"/>
                        </a:rPr>
                        <a:t>Absolute Pressure</a:t>
                      </a:r>
                      <a:endParaRPr sz="2400">
                        <a:solidFill>
                          <a:srgbClr val="FFFFFF"/>
                        </a:solidFill>
                        <a:sym typeface="Arial"/>
                      </a:endParaRPr>
                    </a:p>
                    <a:p>
                      <a:pPr lvl="0" algn="ctr">
                        <a:defRPr b="0" i="0" sz="1800"/>
                      </a:pPr>
                      <a:r>
                        <a:rPr sz="2400">
                          <a:solidFill>
                            <a:srgbClr val="FFFFFF"/>
                          </a:solidFill>
                          <a:sym typeface="Arial"/>
                        </a:rPr>
                        <a:t>ATA/BAr</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solidFill>
                      <a:srgbClr val="0070C0"/>
                    </a:solidFill>
                  </a:tcPr>
                </a:tc>
                <a:tc>
                  <a:txBody>
                    <a:bodyPr/>
                    <a:lstStyle/>
                    <a:p>
                      <a:pPr lvl="0" algn="ctr">
                        <a:defRPr b="0" i="0" sz="1800"/>
                      </a:pPr>
                      <a:r>
                        <a:rPr sz="2400">
                          <a:solidFill>
                            <a:srgbClr val="FFFFFF"/>
                          </a:solidFill>
                          <a:sym typeface="Arial"/>
                        </a:rPr>
                        <a:t>OC</a:t>
                      </a:r>
                      <a:endParaRPr sz="2400">
                        <a:solidFill>
                          <a:srgbClr val="FFFFFF"/>
                        </a:solidFill>
                        <a:sym typeface="Arial"/>
                      </a:endParaRPr>
                    </a:p>
                    <a:p>
                      <a:pPr lvl="0" algn="ctr">
                        <a:defRPr b="0" i="0" sz="1800"/>
                      </a:pPr>
                      <a:r>
                        <a:rPr sz="2400">
                          <a:solidFill>
                            <a:srgbClr val="FFFFFF"/>
                          </a:solidFill>
                          <a:sym typeface="Arial"/>
                        </a:rPr>
                        <a:t>lpm</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solidFill>
                      <a:srgbClr val="0070C0"/>
                    </a:solidFill>
                  </a:tcPr>
                </a:tc>
                <a:tc>
                  <a:txBody>
                    <a:bodyPr/>
                    <a:lstStyle/>
                    <a:p>
                      <a:pPr lvl="0" algn="ctr">
                        <a:defRPr b="0" i="0" sz="1800"/>
                      </a:pPr>
                      <a:r>
                        <a:rPr sz="2400">
                          <a:solidFill>
                            <a:srgbClr val="FFFFFF"/>
                          </a:solidFill>
                          <a:sym typeface="Arial"/>
                        </a:rPr>
                        <a:t>CCR</a:t>
                      </a:r>
                      <a:endParaRPr sz="2400">
                        <a:solidFill>
                          <a:srgbClr val="FFFFFF"/>
                        </a:solidFill>
                        <a:sym typeface="Arial"/>
                      </a:endParaRPr>
                    </a:p>
                    <a:p>
                      <a:pPr lvl="0" algn="ctr">
                        <a:defRPr b="0" i="0" sz="1800"/>
                      </a:pPr>
                      <a:r>
                        <a:rPr sz="2400">
                          <a:solidFill>
                            <a:srgbClr val="FFFFFF"/>
                          </a:solidFill>
                          <a:sym typeface="Arial"/>
                        </a:rPr>
                        <a:t>lpm</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solidFill>
                      <a:srgbClr val="0070C0"/>
                    </a:solidFill>
                  </a:tcPr>
                </a:tc>
              </a:tr>
              <a:tr h="512762">
                <a:tc>
                  <a:txBody>
                    <a:bodyPr/>
                    <a:lstStyle/>
                    <a:p>
                      <a:pPr lvl="0" algn="ctr">
                        <a:defRPr b="0" i="0" sz="1800"/>
                      </a:pPr>
                      <a:r>
                        <a:rPr sz="2400">
                          <a:sym typeface="Arial"/>
                        </a:rPr>
                        <a:t>0</a:t>
                      </a:r>
                    </a:p>
                  </a:txBody>
                  <a:tcPr marL="45725" marR="45725" marT="45725" marB="45725" anchor="ctr" anchorCtr="0" horzOverflow="overflow">
                    <a:lnL w="12700">
                      <a:solidFill>
                        <a:srgbClr val="FFFFFF"/>
                      </a:solidFill>
                      <a:round/>
                    </a:lnL>
                    <a:lnR w="12700">
                      <a:solidFill>
                        <a:srgbClr val="FFFFFF"/>
                      </a:solidFill>
                      <a:round/>
                    </a:lnR>
                    <a:lnT w="38100">
                      <a:solidFill>
                        <a:srgbClr val="FFFFFF"/>
                      </a:solidFill>
                      <a:round/>
                    </a:lnT>
                    <a:lnB w="12700">
                      <a:solidFill>
                        <a:srgbClr val="FFFFFF"/>
                      </a:solidFill>
                      <a:round/>
                    </a:lnB>
                    <a:solidFill>
                      <a:srgbClr val="CBD5E8"/>
                    </a:solidFill>
                  </a:tcPr>
                </a:tc>
                <a:tc>
                  <a:txBody>
                    <a:bodyPr/>
                    <a:lstStyle/>
                    <a:p>
                      <a:pPr lvl="0" algn="ctr">
                        <a:defRPr b="0" i="0" sz="1800"/>
                      </a:pPr>
                      <a:r>
                        <a:rPr sz="2400">
                          <a:sym typeface="Arial"/>
                        </a:rPr>
                        <a:t>0</a:t>
                      </a:r>
                    </a:p>
                  </a:txBody>
                  <a:tcPr marL="45725" marR="45725" marT="45725" marB="45725" anchor="ctr" anchorCtr="0" horzOverflow="overflow">
                    <a:lnL w="12700">
                      <a:solidFill>
                        <a:srgbClr val="FFFFFF"/>
                      </a:solidFill>
                      <a:round/>
                    </a:lnL>
                    <a:lnR w="12700">
                      <a:solidFill>
                        <a:srgbClr val="FFFFFF"/>
                      </a:solidFill>
                      <a:round/>
                    </a:lnR>
                    <a:lnT w="38100">
                      <a:solidFill>
                        <a:srgbClr val="FFFFFF"/>
                      </a:solidFill>
                      <a:round/>
                    </a:lnT>
                    <a:lnB w="12700">
                      <a:solidFill>
                        <a:srgbClr val="FFFFFF"/>
                      </a:solidFill>
                      <a:round/>
                    </a:lnB>
                    <a:solidFill>
                      <a:srgbClr val="CBD5E8"/>
                    </a:solidFill>
                  </a:tcPr>
                </a:tc>
                <a:tc>
                  <a:txBody>
                    <a:bodyPr/>
                    <a:lstStyle/>
                    <a:p>
                      <a:pPr lvl="0" algn="ctr">
                        <a:defRPr b="0" i="0" sz="1800"/>
                      </a:pPr>
                      <a:r>
                        <a:rPr sz="2400">
                          <a:sym typeface="Arial"/>
                        </a:rPr>
                        <a:t>1.0</a:t>
                      </a:r>
                    </a:p>
                  </a:txBody>
                  <a:tcPr marL="45725" marR="45725" marT="45725" marB="45725" anchor="ctr" anchorCtr="0" horzOverflow="overflow">
                    <a:lnL w="12700">
                      <a:solidFill>
                        <a:srgbClr val="FFFFFF"/>
                      </a:solidFill>
                      <a:round/>
                    </a:lnL>
                    <a:lnR w="12700">
                      <a:solidFill>
                        <a:srgbClr val="FFFFFF"/>
                      </a:solidFill>
                      <a:round/>
                    </a:lnR>
                    <a:lnT w="38100">
                      <a:solidFill>
                        <a:srgbClr val="FFFFFF"/>
                      </a:solidFill>
                      <a:round/>
                    </a:lnT>
                    <a:lnB w="12700">
                      <a:solidFill>
                        <a:srgbClr val="FFFFFF"/>
                      </a:solidFill>
                      <a:round/>
                    </a:lnB>
                    <a:solidFill>
                      <a:srgbClr val="CBD5E8"/>
                    </a:solidFill>
                  </a:tcPr>
                </a:tc>
                <a:tc>
                  <a:txBody>
                    <a:bodyPr/>
                    <a:lstStyle/>
                    <a:p>
                      <a:pPr lvl="0" algn="ctr">
                        <a:defRPr b="0" i="0" sz="1800"/>
                      </a:pPr>
                      <a:r>
                        <a:rPr sz="2400">
                          <a:sym typeface="Arial"/>
                        </a:rPr>
                        <a:t>26</a:t>
                      </a:r>
                    </a:p>
                  </a:txBody>
                  <a:tcPr marL="45725" marR="45725" marT="45725" marB="45725" anchor="ctr" anchorCtr="0" horzOverflow="overflow">
                    <a:lnL w="12700">
                      <a:solidFill>
                        <a:srgbClr val="FFFFFF"/>
                      </a:solidFill>
                      <a:round/>
                    </a:lnL>
                    <a:lnR w="12700">
                      <a:solidFill>
                        <a:srgbClr val="FFFFFF"/>
                      </a:solidFill>
                      <a:round/>
                    </a:lnR>
                    <a:lnT w="38100">
                      <a:solidFill>
                        <a:srgbClr val="FFFFFF"/>
                      </a:solidFill>
                      <a:round/>
                    </a:lnT>
                    <a:lnB w="12700">
                      <a:solidFill>
                        <a:srgbClr val="FFFFFF"/>
                      </a:solidFill>
                      <a:round/>
                    </a:lnB>
                    <a:solidFill>
                      <a:srgbClr val="CBD5E8"/>
                    </a:solidFill>
                  </a:tcPr>
                </a:tc>
                <a:tc>
                  <a:txBody>
                    <a:bodyPr/>
                    <a:lstStyle/>
                    <a:p>
                      <a:pPr lvl="0" algn="ctr">
                        <a:defRPr b="0" i="0" sz="1800"/>
                      </a:pPr>
                      <a:r>
                        <a:rPr sz="2400">
                          <a:sym typeface="Arial"/>
                        </a:rPr>
                        <a:t>1</a:t>
                      </a:r>
                    </a:p>
                  </a:txBody>
                  <a:tcPr marL="45725" marR="45725" marT="45725" marB="45725" anchor="ctr" anchorCtr="0" horzOverflow="overflow">
                    <a:lnL w="12700">
                      <a:solidFill>
                        <a:srgbClr val="FFFFFF"/>
                      </a:solidFill>
                      <a:round/>
                    </a:lnL>
                    <a:lnR w="12700">
                      <a:solidFill>
                        <a:srgbClr val="FFFFFF"/>
                      </a:solidFill>
                      <a:round/>
                    </a:lnR>
                    <a:lnT w="38100">
                      <a:solidFill>
                        <a:srgbClr val="FFFFFF"/>
                      </a:solidFill>
                      <a:round/>
                    </a:lnT>
                    <a:lnB w="12700">
                      <a:solidFill>
                        <a:srgbClr val="FFFFFF"/>
                      </a:solidFill>
                      <a:round/>
                    </a:lnB>
                    <a:solidFill>
                      <a:srgbClr val="CBD5E8"/>
                    </a:solidFill>
                  </a:tcPr>
                </a:tc>
              </a:tr>
              <a:tr h="512762">
                <a:tc>
                  <a:txBody>
                    <a:bodyPr/>
                    <a:lstStyle/>
                    <a:p>
                      <a:pPr lvl="0" algn="ctr">
                        <a:defRPr b="0" i="0" sz="1800"/>
                      </a:pPr>
                      <a:r>
                        <a:rPr sz="2400">
                          <a:sym typeface="Arial"/>
                        </a:rPr>
                        <a:t>33</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7EBF4"/>
                    </a:solidFill>
                  </a:tcPr>
                </a:tc>
                <a:tc>
                  <a:txBody>
                    <a:bodyPr/>
                    <a:lstStyle/>
                    <a:p>
                      <a:pPr lvl="0" algn="ctr">
                        <a:defRPr b="0" i="0" sz="1800"/>
                      </a:pPr>
                      <a:r>
                        <a:rPr sz="2400">
                          <a:sym typeface="Arial"/>
                        </a:rPr>
                        <a:t>10</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7EBF4"/>
                    </a:solidFill>
                  </a:tcPr>
                </a:tc>
                <a:tc>
                  <a:txBody>
                    <a:bodyPr/>
                    <a:lstStyle/>
                    <a:p>
                      <a:pPr lvl="0" algn="ctr">
                        <a:defRPr b="0" i="0" sz="1800"/>
                      </a:pPr>
                      <a:r>
                        <a:rPr sz="2400">
                          <a:sym typeface="Arial"/>
                        </a:rPr>
                        <a:t>2.0</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7EBF4"/>
                    </a:solidFill>
                  </a:tcPr>
                </a:tc>
                <a:tc>
                  <a:txBody>
                    <a:bodyPr/>
                    <a:lstStyle/>
                    <a:p>
                      <a:pPr lvl="0" algn="ctr">
                        <a:defRPr b="0" i="0" sz="1800"/>
                      </a:pPr>
                      <a:r>
                        <a:rPr sz="2400">
                          <a:sym typeface="Arial"/>
                        </a:rPr>
                        <a:t>50</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7EBF4"/>
                    </a:solidFill>
                  </a:tcPr>
                </a:tc>
                <a:tc>
                  <a:txBody>
                    <a:bodyPr/>
                    <a:lstStyle/>
                    <a:p>
                      <a:pPr lvl="0" algn="ctr">
                        <a:defRPr b="0" i="0" sz="1800"/>
                      </a:pPr>
                      <a:r>
                        <a:rPr sz="2400">
                          <a:sym typeface="Arial"/>
                        </a:rPr>
                        <a:t>1</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7EBF4"/>
                    </a:solidFill>
                  </a:tcPr>
                </a:tc>
              </a:tr>
              <a:tr h="512762">
                <a:tc>
                  <a:txBody>
                    <a:bodyPr/>
                    <a:lstStyle/>
                    <a:p>
                      <a:pPr lvl="0" algn="ctr">
                        <a:defRPr b="0" i="0" sz="1800"/>
                      </a:pPr>
                      <a:r>
                        <a:rPr sz="2400">
                          <a:sym typeface="Arial"/>
                        </a:rPr>
                        <a:t>66</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CBD5E8"/>
                    </a:solidFill>
                  </a:tcPr>
                </a:tc>
                <a:tc>
                  <a:txBody>
                    <a:bodyPr/>
                    <a:lstStyle/>
                    <a:p>
                      <a:pPr lvl="0" algn="ctr">
                        <a:defRPr b="0" i="0" sz="1800"/>
                      </a:pPr>
                      <a:r>
                        <a:rPr sz="2400">
                          <a:sym typeface="Arial"/>
                        </a:rPr>
                        <a:t>20</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CBD5E8"/>
                    </a:solidFill>
                  </a:tcPr>
                </a:tc>
                <a:tc>
                  <a:txBody>
                    <a:bodyPr/>
                    <a:lstStyle/>
                    <a:p>
                      <a:pPr lvl="0" algn="ctr">
                        <a:defRPr b="0" i="0" sz="1800"/>
                      </a:pPr>
                      <a:r>
                        <a:rPr sz="2400">
                          <a:sym typeface="Arial"/>
                        </a:rPr>
                        <a:t>3.0</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CBD5E8"/>
                    </a:solidFill>
                  </a:tcPr>
                </a:tc>
                <a:tc>
                  <a:txBody>
                    <a:bodyPr/>
                    <a:lstStyle/>
                    <a:p>
                      <a:pPr lvl="0" algn="ctr">
                        <a:defRPr b="0" i="0" sz="1800"/>
                      </a:pPr>
                      <a:r>
                        <a:rPr sz="2400">
                          <a:sym typeface="Arial"/>
                        </a:rPr>
                        <a:t>75</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CBD5E8"/>
                    </a:solidFill>
                  </a:tcPr>
                </a:tc>
                <a:tc>
                  <a:txBody>
                    <a:bodyPr/>
                    <a:lstStyle/>
                    <a:p>
                      <a:pPr lvl="0" algn="ctr">
                        <a:defRPr b="0" i="0" sz="1800"/>
                      </a:pPr>
                      <a:r>
                        <a:rPr sz="2400">
                          <a:sym typeface="Arial"/>
                        </a:rPr>
                        <a:t>1</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CBD5E8"/>
                    </a:solidFill>
                  </a:tcPr>
                </a:tc>
              </a:tr>
              <a:tr h="512762">
                <a:tc>
                  <a:txBody>
                    <a:bodyPr/>
                    <a:lstStyle/>
                    <a:p>
                      <a:pPr lvl="0" algn="ctr">
                        <a:defRPr b="0" i="0" sz="1800"/>
                      </a:pPr>
                      <a:r>
                        <a:rPr sz="2400">
                          <a:sym typeface="Arial"/>
                        </a:rPr>
                        <a:t>99</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7EBF4"/>
                    </a:solidFill>
                  </a:tcPr>
                </a:tc>
                <a:tc>
                  <a:txBody>
                    <a:bodyPr/>
                    <a:lstStyle/>
                    <a:p>
                      <a:pPr lvl="0" algn="ctr">
                        <a:defRPr b="0" i="0" sz="1800"/>
                      </a:pPr>
                      <a:r>
                        <a:rPr sz="2400">
                          <a:sym typeface="Arial"/>
                        </a:rPr>
                        <a:t>30</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7EBF4"/>
                    </a:solidFill>
                  </a:tcPr>
                </a:tc>
                <a:tc>
                  <a:txBody>
                    <a:bodyPr/>
                    <a:lstStyle/>
                    <a:p>
                      <a:pPr lvl="0" algn="ctr">
                        <a:defRPr b="0" i="0" sz="1800"/>
                      </a:pPr>
                      <a:r>
                        <a:rPr sz="2400">
                          <a:sym typeface="Arial"/>
                        </a:rPr>
                        <a:t>4.0</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7EBF4"/>
                    </a:solidFill>
                  </a:tcPr>
                </a:tc>
                <a:tc>
                  <a:txBody>
                    <a:bodyPr/>
                    <a:lstStyle/>
                    <a:p>
                      <a:pPr lvl="0" algn="ctr">
                        <a:defRPr b="0" i="0" sz="1800"/>
                      </a:pPr>
                      <a:r>
                        <a:rPr sz="2400">
                          <a:sym typeface="Arial"/>
                        </a:rPr>
                        <a:t>100</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7EBF4"/>
                    </a:solidFill>
                  </a:tcPr>
                </a:tc>
                <a:tc>
                  <a:txBody>
                    <a:bodyPr/>
                    <a:lstStyle/>
                    <a:p>
                      <a:pPr lvl="0" algn="ctr">
                        <a:defRPr b="0" i="0" sz="1800"/>
                      </a:pPr>
                      <a:r>
                        <a:rPr sz="2400">
                          <a:sym typeface="Arial"/>
                        </a:rPr>
                        <a:t>1</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7EBF4"/>
                    </a:solidFill>
                  </a:tcPr>
                </a:tc>
              </a:tr>
              <a:tr h="511175">
                <a:tc>
                  <a:txBody>
                    <a:bodyPr/>
                    <a:lstStyle/>
                    <a:p>
                      <a:pPr lvl="0" algn="ctr">
                        <a:defRPr b="0" i="0" sz="1800"/>
                      </a:pPr>
                      <a:r>
                        <a:rPr sz="2400">
                          <a:sym typeface="Arial"/>
                        </a:rPr>
                        <a:t>132</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CBD5E8"/>
                    </a:solidFill>
                  </a:tcPr>
                </a:tc>
                <a:tc>
                  <a:txBody>
                    <a:bodyPr/>
                    <a:lstStyle/>
                    <a:p>
                      <a:pPr lvl="0" algn="ctr">
                        <a:defRPr b="0" i="0" sz="1800"/>
                      </a:pPr>
                      <a:r>
                        <a:rPr sz="2400">
                          <a:sym typeface="Arial"/>
                        </a:rPr>
                        <a:t>40</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CBD5E8"/>
                    </a:solidFill>
                  </a:tcPr>
                </a:tc>
                <a:tc>
                  <a:txBody>
                    <a:bodyPr/>
                    <a:lstStyle/>
                    <a:p>
                      <a:pPr lvl="0" algn="ctr">
                        <a:defRPr b="0" i="0" sz="1800"/>
                      </a:pPr>
                      <a:r>
                        <a:rPr sz="2400">
                          <a:sym typeface="Arial"/>
                        </a:rPr>
                        <a:t>5.0</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CBD5E8"/>
                    </a:solidFill>
                  </a:tcPr>
                </a:tc>
                <a:tc>
                  <a:txBody>
                    <a:bodyPr/>
                    <a:lstStyle/>
                    <a:p>
                      <a:pPr lvl="0" algn="ctr">
                        <a:defRPr b="0" i="0" sz="1800"/>
                      </a:pPr>
                      <a:r>
                        <a:rPr sz="2400">
                          <a:sym typeface="Arial"/>
                        </a:rPr>
                        <a:t>125</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CBD5E8"/>
                    </a:solidFill>
                  </a:tcPr>
                </a:tc>
                <a:tc>
                  <a:txBody>
                    <a:bodyPr/>
                    <a:lstStyle/>
                    <a:p>
                      <a:pPr lvl="0" algn="ctr">
                        <a:defRPr b="0" i="0" sz="1800"/>
                      </a:pPr>
                      <a:r>
                        <a:rPr sz="2400">
                          <a:sym typeface="Arial"/>
                        </a:rPr>
                        <a:t>1</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CBD5E8"/>
                    </a:solidFill>
                  </a:tcPr>
                </a:tc>
              </a:tr>
              <a:tr h="512762">
                <a:tc>
                  <a:txBody>
                    <a:bodyPr/>
                    <a:lstStyle/>
                    <a:p>
                      <a:pPr lvl="0" algn="ctr">
                        <a:defRPr b="0" i="0" sz="1800"/>
                      </a:pPr>
                      <a:r>
                        <a:rPr sz="2400">
                          <a:sym typeface="Arial"/>
                        </a:rPr>
                        <a:t>165</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7EBF4"/>
                    </a:solidFill>
                  </a:tcPr>
                </a:tc>
                <a:tc>
                  <a:txBody>
                    <a:bodyPr/>
                    <a:lstStyle/>
                    <a:p>
                      <a:pPr lvl="0" algn="ctr">
                        <a:defRPr b="0" i="0" sz="1800"/>
                      </a:pPr>
                      <a:r>
                        <a:rPr sz="2400">
                          <a:sym typeface="Arial"/>
                        </a:rPr>
                        <a:t>50</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7EBF4"/>
                    </a:solidFill>
                  </a:tcPr>
                </a:tc>
                <a:tc>
                  <a:txBody>
                    <a:bodyPr/>
                    <a:lstStyle/>
                    <a:p>
                      <a:pPr lvl="0" algn="ctr">
                        <a:defRPr b="0" i="0" sz="1800"/>
                      </a:pPr>
                      <a:r>
                        <a:rPr sz="2400">
                          <a:sym typeface="Arial"/>
                        </a:rPr>
                        <a:t>6.0</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7EBF4"/>
                    </a:solidFill>
                  </a:tcPr>
                </a:tc>
                <a:tc>
                  <a:txBody>
                    <a:bodyPr/>
                    <a:lstStyle/>
                    <a:p>
                      <a:pPr lvl="0" algn="ctr">
                        <a:defRPr b="0" i="0" sz="1800"/>
                      </a:pPr>
                      <a:r>
                        <a:rPr sz="2400">
                          <a:sym typeface="Arial"/>
                        </a:rPr>
                        <a:t>150</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7EBF4"/>
                    </a:solidFill>
                  </a:tcPr>
                </a:tc>
                <a:tc>
                  <a:txBody>
                    <a:bodyPr/>
                    <a:lstStyle/>
                    <a:p>
                      <a:pPr lvl="0" algn="ctr">
                        <a:defRPr b="0" i="0" sz="1800"/>
                      </a:pPr>
                      <a:r>
                        <a:rPr sz="2400">
                          <a:sym typeface="Arial"/>
                        </a:rPr>
                        <a:t>1</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7EBF4"/>
                    </a:solidFill>
                  </a:tcPr>
                </a:tc>
              </a:tr>
              <a:tr h="512762">
                <a:tc>
                  <a:txBody>
                    <a:bodyPr/>
                    <a:lstStyle/>
                    <a:p>
                      <a:pPr lvl="0" algn="ctr">
                        <a:defRPr b="0" i="0" sz="1800"/>
                      </a:pPr>
                      <a:r>
                        <a:rPr sz="2400">
                          <a:sym typeface="Arial"/>
                        </a:rPr>
                        <a:t>231</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CBD5E8"/>
                    </a:solidFill>
                  </a:tcPr>
                </a:tc>
                <a:tc>
                  <a:txBody>
                    <a:bodyPr/>
                    <a:lstStyle/>
                    <a:p>
                      <a:pPr lvl="0" algn="ctr">
                        <a:defRPr b="0" i="0" sz="1800"/>
                      </a:pPr>
                      <a:r>
                        <a:rPr sz="2400">
                          <a:sym typeface="Arial"/>
                        </a:rPr>
                        <a:t>70</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CBD5E8"/>
                    </a:solidFill>
                  </a:tcPr>
                </a:tc>
                <a:tc>
                  <a:txBody>
                    <a:bodyPr/>
                    <a:lstStyle/>
                    <a:p>
                      <a:pPr lvl="0" algn="ctr">
                        <a:defRPr b="0" i="0" sz="1800"/>
                      </a:pPr>
                      <a:r>
                        <a:rPr sz="2400">
                          <a:sym typeface="Arial"/>
                        </a:rPr>
                        <a:t>8.0</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CBD5E8"/>
                    </a:solidFill>
                  </a:tcPr>
                </a:tc>
                <a:tc>
                  <a:txBody>
                    <a:bodyPr/>
                    <a:lstStyle/>
                    <a:p>
                      <a:pPr lvl="0" algn="ctr">
                        <a:defRPr b="0" i="0" sz="1800"/>
                      </a:pPr>
                      <a:r>
                        <a:rPr sz="2400">
                          <a:sym typeface="Arial"/>
                        </a:rPr>
                        <a:t>200</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CBD5E8"/>
                    </a:solidFill>
                  </a:tcPr>
                </a:tc>
                <a:tc>
                  <a:txBody>
                    <a:bodyPr/>
                    <a:lstStyle/>
                    <a:p>
                      <a:pPr lvl="0" algn="ctr">
                        <a:defRPr b="0" i="0" sz="1800"/>
                      </a:pPr>
                      <a:r>
                        <a:rPr sz="2400">
                          <a:sym typeface="Arial"/>
                        </a:rPr>
                        <a:t>1</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CBD5E8"/>
                    </a:solidFill>
                  </a:tcPr>
                </a:tc>
              </a:tr>
              <a:tr h="457200">
                <a:tc>
                  <a:txBody>
                    <a:bodyPr/>
                    <a:lstStyle/>
                    <a:p>
                      <a:pPr lvl="0" algn="ctr">
                        <a:defRPr b="0" i="0" sz="1800"/>
                      </a:pPr>
                      <a:r>
                        <a:rPr sz="2400">
                          <a:sym typeface="Arial"/>
                        </a:rPr>
                        <a:t>297</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7EBF4"/>
                    </a:solidFill>
                  </a:tcPr>
                </a:tc>
                <a:tc>
                  <a:txBody>
                    <a:bodyPr/>
                    <a:lstStyle/>
                    <a:p>
                      <a:pPr lvl="0" algn="ctr">
                        <a:defRPr b="0" i="0" sz="1800"/>
                      </a:pPr>
                      <a:r>
                        <a:rPr sz="2400">
                          <a:sym typeface="Arial"/>
                        </a:rPr>
                        <a:t>90</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7EBF4"/>
                    </a:solidFill>
                  </a:tcPr>
                </a:tc>
                <a:tc>
                  <a:txBody>
                    <a:bodyPr/>
                    <a:lstStyle/>
                    <a:p>
                      <a:pPr lvl="0" algn="ctr">
                        <a:defRPr b="0" i="0" sz="1800"/>
                      </a:pPr>
                      <a:r>
                        <a:rPr sz="2400">
                          <a:sym typeface="Arial"/>
                        </a:rPr>
                        <a:t>10.0</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7EBF4"/>
                    </a:solidFill>
                  </a:tcPr>
                </a:tc>
                <a:tc>
                  <a:txBody>
                    <a:bodyPr/>
                    <a:lstStyle/>
                    <a:p>
                      <a:pPr lvl="0" algn="ctr">
                        <a:defRPr b="0" i="0" sz="1800"/>
                      </a:pPr>
                      <a:r>
                        <a:rPr sz="2400">
                          <a:sym typeface="Arial"/>
                        </a:rPr>
                        <a:t>250</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7EBF4"/>
                    </a:solidFill>
                  </a:tcPr>
                </a:tc>
                <a:tc>
                  <a:txBody>
                    <a:bodyPr/>
                    <a:lstStyle/>
                    <a:p>
                      <a:pPr lvl="0" algn="ctr">
                        <a:defRPr b="0" i="0" sz="1800"/>
                      </a:pPr>
                      <a:r>
                        <a:rPr sz="2400">
                          <a:sym typeface="Arial"/>
                        </a:rPr>
                        <a:t>1</a:t>
                      </a:r>
                    </a:p>
                  </a:txBody>
                  <a:tcPr marL="45725" marR="45725" marT="45725" marB="45725"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7EBF4"/>
                    </a:solidFill>
                  </a:tcPr>
                </a:tc>
              </a:tr>
            </a:tbl>
          </a:graphicData>
        </a:graphic>
      </p:graphicFrame>
      <p:sp>
        <p:nvSpPr>
          <p:cNvPr id="529" name="Shape 529"/>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94</a:t>
            </a:r>
          </a:p>
        </p:txBody>
      </p:sp>
    </p:spTree>
  </p:cSld>
  <p:clrMapOvr>
    <a:masterClrMapping/>
  </p:clrMapOvr>
  <p:transition spd="med" advClick="1"/>
</p:sld>
</file>

<file path=ppt/slides/slide9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1" name="Shape 531"/>
          <p:cNvSpPr/>
          <p:nvPr>
            <p:ph type="title" idx="4294967295"/>
          </p:nvPr>
        </p:nvSpPr>
        <p:spPr>
          <a:prstGeom prst="rect">
            <a:avLst/>
          </a:prstGeom>
        </p:spPr>
        <p:txBody>
          <a:bodyPr lIns="0" tIns="0" rIns="0" bIns="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Closed Circuit Oxygen Metabolism</a:t>
            </a:r>
          </a:p>
        </p:txBody>
      </p:sp>
      <p:sp>
        <p:nvSpPr>
          <p:cNvPr id="532" name="Shape 532"/>
          <p:cNvSpPr/>
          <p:nvPr>
            <p:ph type="body" idx="4294967295"/>
          </p:nvPr>
        </p:nvSpPr>
        <p:spPr>
          <a:xfrm>
            <a:off x="404812" y="1433512"/>
            <a:ext cx="8281988" cy="4745038"/>
          </a:xfrm>
          <a:prstGeom prst="rect">
            <a:avLst/>
          </a:prstGeom>
        </p:spPr>
        <p:txBody>
          <a:bodyPr lIns="0" tIns="0" rIns="0" bIns="0">
            <a:normAutofit fontScale="100000" lnSpcReduction="0"/>
          </a:bodyPr>
          <a:lstStyle/>
          <a:p>
            <a:pPr lvl="0" marL="342900" indent="-274637" algn="ctr">
              <a:buSzTx/>
              <a:buNone/>
              <a:defRPr sz="1800"/>
            </a:pPr>
            <a:r>
              <a:rPr sz="2800"/>
              <a:t>O</a:t>
            </a:r>
            <a:r>
              <a:rPr baseline="-25000" sz="2800"/>
              <a:t>2</a:t>
            </a:r>
            <a:r>
              <a:rPr sz="2800"/>
              <a:t> supply  =  3 liters </a:t>
            </a:r>
            <a:r>
              <a:rPr sz="2400"/>
              <a:t>@</a:t>
            </a:r>
            <a:r>
              <a:rPr sz="2800"/>
              <a:t> 200 Bar = 600 litres</a:t>
            </a:r>
            <a:endParaRPr sz="2800"/>
          </a:p>
          <a:p>
            <a:pPr lvl="0" marL="342900" indent="-274637" algn="ctr">
              <a:buSzTx/>
              <a:buNone/>
              <a:defRPr sz="1800"/>
            </a:pPr>
            <a:r>
              <a:rPr sz="2800"/>
              <a:t>Metabolic rate = 1.0 lpm </a:t>
            </a:r>
            <a:r>
              <a:rPr sz="2400"/>
              <a:t>@</a:t>
            </a:r>
            <a:r>
              <a:rPr sz="2800"/>
              <a:t> moderate work load</a:t>
            </a:r>
          </a:p>
        </p:txBody>
      </p:sp>
      <p:sp>
        <p:nvSpPr>
          <p:cNvPr id="533" name="Shape 533"/>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95</a:t>
            </a:r>
          </a:p>
        </p:txBody>
      </p:sp>
      <p:sp>
        <p:nvSpPr>
          <p:cNvPr id="534" name="Shape 534"/>
          <p:cNvSpPr/>
          <p:nvPr/>
        </p:nvSpPr>
        <p:spPr>
          <a:xfrm>
            <a:off x="739775" y="5122862"/>
            <a:ext cx="7689850" cy="830770"/>
          </a:xfrm>
          <a:prstGeom prst="rect">
            <a:avLst/>
          </a:prstGeom>
          <a:solidFill>
            <a:srgbClr val="0070C0"/>
          </a:solidFill>
          <a:ln w="38100">
            <a:solidFill>
              <a:srgbClr val="FFFFFF"/>
            </a:solidFill>
            <a:round/>
          </a:ln>
          <a:effectLst>
            <a:outerShdw sx="100000" sy="100000" kx="0" ky="0" algn="b" rotWithShape="0" blurRad="63500" dist="101599" dir="2700000">
              <a:srgbClr val="808080">
                <a:alpha val="34997"/>
              </a:srgbClr>
            </a:outerShdw>
          </a:effectLst>
          <a:extLst>
            <a:ext uri="{C572A759-6A51-4108-AA02-DFA0A04FC94B}">
              <ma14:wrappingTextBoxFlag xmlns:ma14="http://schemas.microsoft.com/office/mac/drawingml/2011/main" val="1"/>
            </a:ext>
          </a:extLst>
        </p:spPr>
        <p:txBody>
          <a:bodyPr lIns="0" tIns="0" rIns="0" bIns="0">
            <a:spAutoFit/>
          </a:bodyPr>
          <a:lstStyle>
            <a:lvl1pPr algn="ctr">
              <a:defRPr sz="2400">
                <a:solidFill>
                  <a:srgbClr val="FFFFFF"/>
                </a:solidFill>
                <a:latin typeface="Arial"/>
                <a:ea typeface="Arial"/>
                <a:cs typeface="Arial"/>
                <a:sym typeface="Arial"/>
              </a:defRPr>
            </a:lvl1pPr>
          </a:lstStyle>
          <a:p>
            <a:pPr lvl="0">
              <a:defRPr sz="1800">
                <a:solidFill>
                  <a:srgbClr val="000000"/>
                </a:solidFill>
              </a:defRPr>
            </a:pPr>
            <a:r>
              <a:rPr sz="2400">
                <a:solidFill>
                  <a:srgbClr val="FFFFFF"/>
                </a:solidFill>
              </a:rPr>
              <a:t>Assumes no leakage from mask or loop. Duration independent of depth.</a:t>
            </a:r>
          </a:p>
        </p:txBody>
      </p:sp>
      <p:grpSp>
        <p:nvGrpSpPr>
          <p:cNvPr id="537" name="Group 537"/>
          <p:cNvGrpSpPr/>
          <p:nvPr/>
        </p:nvGrpSpPr>
        <p:grpSpPr>
          <a:xfrm>
            <a:off x="712787" y="2955925"/>
            <a:ext cx="7780338" cy="1479550"/>
            <a:chOff x="0" y="0"/>
            <a:chExt cx="7780337" cy="1479550"/>
          </a:xfrm>
        </p:grpSpPr>
        <p:sp>
          <p:nvSpPr>
            <p:cNvPr id="535" name="Shape 535"/>
            <p:cNvSpPr/>
            <p:nvPr/>
          </p:nvSpPr>
          <p:spPr>
            <a:xfrm>
              <a:off x="0" y="0"/>
              <a:ext cx="7780338" cy="1479550"/>
            </a:xfrm>
            <a:prstGeom prst="rect">
              <a:avLst/>
            </a:prstGeom>
            <a:solidFill>
              <a:srgbClr val="FFFFFF"/>
            </a:solidFill>
            <a:ln w="12700" cap="flat">
              <a:noFill/>
              <a:miter lim="400000"/>
            </a:ln>
            <a:effectLst/>
          </p:spPr>
          <p:txBody>
            <a:bodyPr wrap="square" lIns="0" tIns="0" rIns="0" bIns="0" numCol="1" anchor="t">
              <a:noAutofit/>
            </a:bodyPr>
            <a:lstStyle/>
            <a:p>
              <a:pPr lvl="0"/>
            </a:p>
          </p:txBody>
        </p:sp>
        <p:pic>
          <p:nvPicPr>
            <p:cNvPr id="536" name="image.pdf"/>
            <p:cNvPicPr/>
            <p:nvPr/>
          </p:nvPicPr>
          <p:blipFill>
            <a:blip r:embed="rId2">
              <a:extLst/>
            </a:blip>
            <a:stretch>
              <a:fillRect/>
            </a:stretch>
          </p:blipFill>
          <p:spPr>
            <a:xfrm>
              <a:off x="0" y="0"/>
              <a:ext cx="7780338" cy="1479550"/>
            </a:xfrm>
            <a:prstGeom prst="rect">
              <a:avLst/>
            </a:prstGeom>
            <a:ln w="12700" cap="flat">
              <a:noFill/>
              <a:miter lim="400000"/>
            </a:ln>
            <a:effectLst/>
          </p:spPr>
        </p:pic>
      </p:grpSp>
      <p:pic>
        <p:nvPicPr>
          <p:cNvPr id="538" name="image.png"/>
          <p:cNvPicPr/>
          <p:nvPr/>
        </p:nvPicPr>
        <p:blipFill>
          <a:blip r:embed="rId3">
            <a:extLst/>
          </a:blip>
          <a:stretch>
            <a:fillRect/>
          </a:stretch>
        </p:blipFill>
        <p:spPr>
          <a:xfrm>
            <a:off x="487362" y="5584825"/>
            <a:ext cx="771526" cy="738188"/>
          </a:xfrm>
          <a:prstGeom prst="rect">
            <a:avLst/>
          </a:prstGeom>
          <a:ln w="12700">
            <a:miter lim="400000"/>
          </a:ln>
        </p:spPr>
      </p:pic>
    </p:spTree>
  </p:cSld>
  <p:clrMapOvr>
    <a:masterClrMapping/>
  </p:clrMapOvr>
  <p:transition spd="med" advClick="1"/>
</p:sld>
</file>

<file path=ppt/slides/slide9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0" name="Shape 540"/>
          <p:cNvSpPr/>
          <p:nvPr>
            <p:ph type="title" idx="4294967295"/>
          </p:nvPr>
        </p:nvSpPr>
        <p:spPr>
          <a:prstGeom prst="rect">
            <a:avLst/>
          </a:prstGeom>
        </p:spPr>
        <p:txBody>
          <a:bodyPr lIns="44450" tIns="44450" rIns="44450" bIns="44450">
            <a:normAutofit fontScale="100000" lnSpcReduction="0"/>
          </a:bodyPr>
          <a:lstStyle>
            <a:lvl1pPr>
              <a:defRPr>
                <a:solidFill>
                  <a:srgbClr val="0066FF"/>
                </a:solidFill>
                <a:effectLst>
                  <a:outerShdw sx="100000" sy="100000" kx="0" ky="0" algn="b" rotWithShape="0" blurRad="12700" dist="25400" dir="2700000">
                    <a:srgbClr val="000000"/>
                  </a:outerShdw>
                </a:effectLst>
                <a:latin typeface="Arial Rounded MT Bold"/>
                <a:ea typeface="Arial Rounded MT Bold"/>
                <a:cs typeface="Arial Rounded MT Bold"/>
                <a:sym typeface="Arial Rounded MT Bold"/>
              </a:defRPr>
            </a:lvl1pPr>
          </a:lstStyle>
          <a:p>
            <a:pPr lvl="0">
              <a:defRPr sz="1800">
                <a:solidFill>
                  <a:srgbClr val="000000"/>
                </a:solidFill>
                <a:effectLst/>
              </a:defRPr>
            </a:pPr>
            <a:r>
              <a:rPr sz="3600">
                <a:solidFill>
                  <a:srgbClr val="0066FF"/>
                </a:solidFill>
                <a:effectLst>
                  <a:outerShdw sx="100000" sy="100000" kx="0" ky="0" algn="b" rotWithShape="0" blurRad="12700" dist="25400" dir="2700000">
                    <a:srgbClr val="000000"/>
                  </a:outerShdw>
                </a:effectLst>
              </a:rPr>
              <a:t>Open Circuit Gas Usage</a:t>
            </a:r>
          </a:p>
        </p:txBody>
      </p:sp>
      <p:sp>
        <p:nvSpPr>
          <p:cNvPr id="541" name="Shape 541"/>
          <p:cNvSpPr/>
          <p:nvPr>
            <p:ph type="body" idx="4294967295"/>
          </p:nvPr>
        </p:nvSpPr>
        <p:spPr>
          <a:xfrm>
            <a:off x="404812" y="1433512"/>
            <a:ext cx="8281988" cy="4745038"/>
          </a:xfrm>
          <a:prstGeom prst="rect">
            <a:avLst/>
          </a:prstGeom>
        </p:spPr>
        <p:txBody>
          <a:bodyPr lIns="44450" tIns="44450" rIns="44450" bIns="44450">
            <a:normAutofit fontScale="100000" lnSpcReduction="0"/>
          </a:bodyPr>
          <a:lstStyle/>
          <a:p>
            <a:pPr lvl="0">
              <a:lnSpc>
                <a:spcPct val="90000"/>
              </a:lnSpc>
              <a:buChar char="▪"/>
              <a:defRPr sz="1800"/>
            </a:pPr>
            <a:r>
              <a:rPr sz="2800">
                <a:latin typeface="Arial Rounded MT Bold"/>
                <a:ea typeface="Arial Rounded MT Bold"/>
                <a:cs typeface="Arial Rounded MT Bold"/>
                <a:sym typeface="Arial Rounded MT Bold"/>
              </a:rPr>
              <a:t>X-CCR</a:t>
            </a:r>
            <a:r>
              <a:rPr sz="2800">
                <a:solidFill>
                  <a:srgbClr val="0066FF"/>
                </a:solidFill>
                <a:latin typeface="Arial Rounded MT Bold"/>
                <a:ea typeface="Arial Rounded MT Bold"/>
                <a:cs typeface="Arial Rounded MT Bold"/>
                <a:sym typeface="Arial Rounded MT Bold"/>
              </a:rPr>
              <a:t> </a:t>
            </a:r>
            <a:r>
              <a:rPr sz="2800"/>
              <a:t>:  3 litres at 200 Bar  =  600 litres</a:t>
            </a:r>
            <a:endParaRPr sz="2800"/>
          </a:p>
          <a:p>
            <a:pPr lvl="0">
              <a:lnSpc>
                <a:spcPct val="90000"/>
              </a:lnSpc>
              <a:buChar char="▪"/>
              <a:defRPr sz="1800"/>
            </a:pPr>
            <a:r>
              <a:rPr sz="2800"/>
              <a:t>Open Circuit Equipment:</a:t>
            </a:r>
            <a:endParaRPr sz="2800"/>
          </a:p>
          <a:p>
            <a:pPr lvl="1" marL="717794" indent="-263769">
              <a:lnSpc>
                <a:spcPct val="90000"/>
              </a:lnSpc>
              <a:spcBef>
                <a:spcPts val="500"/>
              </a:spcBef>
              <a:buClr>
                <a:srgbClr val="FF0000"/>
              </a:buClr>
              <a:defRPr sz="1800"/>
            </a:pPr>
            <a:r>
              <a:rPr sz="2400"/>
              <a:t>RMV at surface  =  20 lpm</a:t>
            </a:r>
            <a:endParaRPr sz="2400"/>
          </a:p>
          <a:p>
            <a:pPr lvl="1" marL="717794" indent="-263769">
              <a:lnSpc>
                <a:spcPct val="90000"/>
              </a:lnSpc>
              <a:spcBef>
                <a:spcPts val="500"/>
              </a:spcBef>
              <a:buClr>
                <a:srgbClr val="FF0000"/>
              </a:buClr>
              <a:defRPr sz="1800"/>
            </a:pPr>
            <a:r>
              <a:rPr sz="2400"/>
              <a:t>RMV at 66 fsw (20 msw)  =  60 lpm</a:t>
            </a:r>
            <a:endParaRPr sz="2400"/>
          </a:p>
          <a:p>
            <a:pPr lvl="1" marL="717794" indent="-263769">
              <a:lnSpc>
                <a:spcPct val="90000"/>
              </a:lnSpc>
              <a:spcBef>
                <a:spcPts val="500"/>
              </a:spcBef>
              <a:buClr>
                <a:srgbClr val="FF0000"/>
              </a:buClr>
              <a:defRPr sz="1800"/>
            </a:pPr>
            <a:r>
              <a:rPr sz="2400"/>
              <a:t>600 litres/60 litres per minute = 10 minutes</a:t>
            </a:r>
          </a:p>
        </p:txBody>
      </p:sp>
      <p:sp>
        <p:nvSpPr>
          <p:cNvPr id="542" name="Shape 542"/>
          <p:cNvSpPr/>
          <p:nvPr/>
        </p:nvSpPr>
        <p:spPr>
          <a:xfrm>
            <a:off x="8686800" y="6576060"/>
            <a:ext cx="457200" cy="28194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200">
                <a:latin typeface="Century Gothic"/>
                <a:ea typeface="Century Gothic"/>
                <a:cs typeface="Century Gothic"/>
                <a:sym typeface="Century Gothic"/>
              </a:defRPr>
            </a:lvl1pPr>
          </a:lstStyle>
          <a:p>
            <a:pPr lvl="0">
              <a:defRPr sz="1800"/>
            </a:pPr>
            <a:r>
              <a:rPr sz="1200"/>
              <a:t>96</a:t>
            </a:r>
          </a:p>
        </p:txBody>
      </p:sp>
      <p:sp>
        <p:nvSpPr>
          <p:cNvPr id="543" name="Shape 543"/>
          <p:cNvSpPr/>
          <p:nvPr/>
        </p:nvSpPr>
        <p:spPr>
          <a:xfrm flipH="1">
            <a:off x="6324600" y="4800600"/>
            <a:ext cx="76200" cy="914400"/>
          </a:xfrm>
          <a:prstGeom prst="rect">
            <a:avLst/>
          </a:prstGeom>
          <a:solidFill>
            <a:srgbClr val="E9E5DC"/>
          </a:solidFill>
          <a:ln w="12700">
            <a:miter lim="400000"/>
          </a:ln>
        </p:spPr>
        <p:txBody>
          <a:bodyPr lIns="0" tIns="0" rIns="0" bIns="0" anchor="ctr"/>
          <a:lstStyle/>
          <a:p>
            <a:pPr lvl="0">
              <a:defRPr sz="1800">
                <a:solidFill>
                  <a:srgbClr val="FFFFFF"/>
                </a:solidFill>
                <a:latin typeface="Arial"/>
                <a:ea typeface="Arial"/>
                <a:cs typeface="Arial"/>
                <a:sym typeface="Arial"/>
              </a:defRPr>
            </a:pPr>
          </a:p>
        </p:txBody>
      </p:sp>
      <p:sp>
        <p:nvSpPr>
          <p:cNvPr id="544" name="Shape 544"/>
          <p:cNvSpPr/>
          <p:nvPr/>
        </p:nvSpPr>
        <p:spPr>
          <a:xfrm>
            <a:off x="668337" y="5289550"/>
            <a:ext cx="7961313" cy="472629"/>
          </a:xfrm>
          <a:prstGeom prst="rect">
            <a:avLst/>
          </a:prstGeom>
          <a:solidFill>
            <a:srgbClr val="0070C0"/>
          </a:solidFill>
          <a:ln w="38100">
            <a:solidFill>
              <a:srgbClr val="FFFFFF"/>
            </a:solidFill>
            <a:round/>
          </a:ln>
          <a:effectLst>
            <a:outerShdw sx="100000" sy="100000" kx="0" ky="0" algn="b" rotWithShape="0" blurRad="63500" dist="101599" dir="2700000">
              <a:srgbClr val="808080">
                <a:alpha val="34997"/>
              </a:srgbClr>
            </a:outerShdw>
          </a:effectLst>
          <a:extLst>
            <a:ext uri="{C572A759-6A51-4108-AA02-DFA0A04FC94B}">
              <ma14:wrappingTextBoxFlag xmlns:ma14="http://schemas.microsoft.com/office/mac/drawingml/2011/main" val="1"/>
            </a:ext>
          </a:extLst>
        </p:spPr>
        <p:txBody>
          <a:bodyPr lIns="44450" tIns="44450" rIns="44450" bIns="44450">
            <a:spAutoFit/>
          </a:bodyPr>
          <a:lstStyle>
            <a:lvl1pPr algn="ctr">
              <a:spcBef>
                <a:spcPts val="1400"/>
              </a:spcBef>
              <a:defRPr sz="2400">
                <a:solidFill>
                  <a:srgbClr val="FFFFFF"/>
                </a:solidFill>
                <a:latin typeface="Arial"/>
                <a:ea typeface="Arial"/>
                <a:cs typeface="Arial"/>
                <a:sym typeface="Arial"/>
              </a:defRPr>
            </a:lvl1pPr>
          </a:lstStyle>
          <a:p>
            <a:pPr lvl="0">
              <a:defRPr sz="1800">
                <a:solidFill>
                  <a:srgbClr val="000000"/>
                </a:solidFill>
              </a:defRPr>
            </a:pPr>
            <a:r>
              <a:rPr sz="2400">
                <a:solidFill>
                  <a:srgbClr val="FFFFFF"/>
                </a:solidFill>
              </a:rPr>
              <a:t>10 min Open Circuit = 10 hours on JJ-CCR</a:t>
            </a:r>
          </a:p>
        </p:txBody>
      </p:sp>
      <p:sp>
        <p:nvSpPr>
          <p:cNvPr id="545" name="Shape 545"/>
          <p:cNvSpPr/>
          <p:nvPr/>
        </p:nvSpPr>
        <p:spPr>
          <a:xfrm>
            <a:off x="1676400" y="4343400"/>
            <a:ext cx="6248400" cy="351298"/>
          </a:xfrm>
          <a:prstGeom prst="rect">
            <a:avLst/>
          </a:prstGeom>
          <a:ln w="12700">
            <a:miter lim="400000"/>
          </a:ln>
          <a:extLst>
            <a:ext uri="{C572A759-6A51-4108-AA02-DFA0A04FC94B}">
              <ma14:wrappingTextBoxFlag xmlns:ma14="http://schemas.microsoft.com/office/mac/drawingml/2011/main" val="1"/>
            </a:ext>
          </a:extLst>
        </p:spPr>
        <p:txBody>
          <a:bodyPr lIns="46037" tIns="46037" rIns="46037" bIns="46037">
            <a:spAutoFit/>
          </a:bodyPr>
          <a:lstStyle>
            <a:lvl1pPr>
              <a:defRPr sz="1800">
                <a:solidFill>
                  <a:srgbClr val="FFFFFF"/>
                </a:solidFill>
                <a:latin typeface="Arial"/>
                <a:ea typeface="Arial"/>
                <a:cs typeface="Arial"/>
                <a:sym typeface="Arial"/>
              </a:defRPr>
            </a:lvl1pPr>
          </a:lstStyle>
          <a:p>
            <a:pPr lvl="0">
              <a:defRPr>
                <a:solidFill>
                  <a:srgbClr val="000000"/>
                </a:solidFill>
              </a:defRPr>
            </a:pPr>
            <a:r>
              <a:rPr>
                <a:solidFill>
                  <a:srgbClr val="FFFFFF"/>
                </a:solidFill>
              </a:rPr>
              <a:t> </a:t>
            </a:r>
          </a:p>
        </p:txBody>
      </p:sp>
      <p:pic>
        <p:nvPicPr>
          <p:cNvPr id="546" name="image.png"/>
          <p:cNvPicPr/>
          <p:nvPr/>
        </p:nvPicPr>
        <p:blipFill>
          <a:blip r:embed="rId2">
            <a:extLst/>
          </a:blip>
          <a:stretch>
            <a:fillRect/>
          </a:stretch>
        </p:blipFill>
        <p:spPr>
          <a:xfrm>
            <a:off x="334962" y="4425950"/>
            <a:ext cx="771526" cy="738188"/>
          </a:xfrm>
          <a:prstGeom prst="rect">
            <a:avLst/>
          </a:prstGeom>
          <a:ln w="12700">
            <a:miter lim="400000"/>
          </a:ln>
        </p:spPr>
      </p:pic>
    </p:spTree>
  </p:cSld>
  <p:clrMapOvr>
    <a:masterClrMapping/>
  </p:clrMapOvr>
  <p:transition spd="med" advClick="1"/>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696464"/>
      </a:lt1>
      <a:dk2>
        <a:srgbClr val="A7A7A7"/>
      </a:dk2>
      <a:lt2>
        <a:srgbClr val="535353"/>
      </a:lt2>
      <a:accent1>
        <a:srgbClr val="FFFF00"/>
      </a:accent1>
      <a:accent2>
        <a:srgbClr val="FF0000"/>
      </a:accent2>
      <a:accent3>
        <a:srgbClr val="AAAAAA"/>
      </a:accent3>
      <a:accent4>
        <a:srgbClr val="DADADA"/>
      </a:accent4>
      <a:accent5>
        <a:srgbClr val="FFFFAA"/>
      </a:accent5>
      <a:accent6>
        <a:srgbClr val="E70000"/>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FF00"/>
          </a:solidFill>
          <a:prstDash val="solid"/>
          <a:bevel/>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4000" u="none" kumimoji="0" normalizeH="0">
            <a:ln>
              <a:noFill/>
            </a:ln>
            <a:solidFill>
              <a:srgbClr val="000000"/>
            </a:solidFill>
            <a:effectLst/>
            <a:uFillTx/>
            <a:latin typeface="Arial Bold"/>
            <a:ea typeface="Arial Bold"/>
            <a:cs typeface="Arial Bold"/>
            <a:sym typeface="Arial 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00"/>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4000" u="none" kumimoji="0" normalizeH="0">
            <a:ln>
              <a:noFill/>
            </a:ln>
            <a:solidFill>
              <a:srgbClr val="000000"/>
            </a:solidFill>
            <a:effectLst/>
            <a:uFillTx/>
            <a:latin typeface="Arial Bold"/>
            <a:ea typeface="Arial Bold"/>
            <a:cs typeface="Arial Bold"/>
            <a:sym typeface="Arial 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FFFF00"/>
      </a:accent1>
      <a:accent2>
        <a:srgbClr val="FF0000"/>
      </a:accent2>
      <a:accent3>
        <a:srgbClr val="AAAAAA"/>
      </a:accent3>
      <a:accent4>
        <a:srgbClr val="DADADA"/>
      </a:accent4>
      <a:accent5>
        <a:srgbClr val="FFFFAA"/>
      </a:accent5>
      <a:accent6>
        <a:srgbClr val="E70000"/>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FF00"/>
          </a:solidFill>
          <a:prstDash val="solid"/>
          <a:bevel/>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4000" u="none" kumimoji="0" normalizeH="0">
            <a:ln>
              <a:noFill/>
            </a:ln>
            <a:solidFill>
              <a:srgbClr val="000000"/>
            </a:solidFill>
            <a:effectLst/>
            <a:uFillTx/>
            <a:latin typeface="Arial Bold"/>
            <a:ea typeface="Arial Bold"/>
            <a:cs typeface="Arial Bold"/>
            <a:sym typeface="Arial 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00"/>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4000" u="none" kumimoji="0" normalizeH="0">
            <a:ln>
              <a:noFill/>
            </a:ln>
            <a:solidFill>
              <a:srgbClr val="000000"/>
            </a:solidFill>
            <a:effectLst/>
            <a:uFillTx/>
            <a:latin typeface="Arial Bold"/>
            <a:ea typeface="Arial Bold"/>
            <a:cs typeface="Arial Bold"/>
            <a:sym typeface="Arial 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